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handoutMasterIdLst>
    <p:handoutMasterId r:id="rId49"/>
  </p:handoutMasterIdLst>
  <p:sldIdLst>
    <p:sldId id="267" r:id="rId2"/>
    <p:sldId id="320" r:id="rId3"/>
    <p:sldId id="321" r:id="rId4"/>
    <p:sldId id="288" r:id="rId5"/>
    <p:sldId id="271" r:id="rId6"/>
    <p:sldId id="293" r:id="rId7"/>
    <p:sldId id="310" r:id="rId8"/>
    <p:sldId id="311" r:id="rId9"/>
    <p:sldId id="314" r:id="rId10"/>
    <p:sldId id="313" r:id="rId11"/>
    <p:sldId id="312" r:id="rId12"/>
    <p:sldId id="315" r:id="rId13"/>
    <p:sldId id="316" r:id="rId14"/>
    <p:sldId id="317" r:id="rId15"/>
    <p:sldId id="318" r:id="rId16"/>
    <p:sldId id="319" r:id="rId17"/>
    <p:sldId id="303" r:id="rId18"/>
    <p:sldId id="304" r:id="rId19"/>
    <p:sldId id="305" r:id="rId20"/>
    <p:sldId id="367" r:id="rId21"/>
    <p:sldId id="366" r:id="rId22"/>
    <p:sldId id="368" r:id="rId23"/>
    <p:sldId id="283" r:id="rId24"/>
    <p:sldId id="307" r:id="rId25"/>
    <p:sldId id="390" r:id="rId26"/>
    <p:sldId id="369" r:id="rId27"/>
    <p:sldId id="370" r:id="rId28"/>
    <p:sldId id="371" r:id="rId29"/>
    <p:sldId id="372" r:id="rId30"/>
    <p:sldId id="373" r:id="rId31"/>
    <p:sldId id="374" r:id="rId32"/>
    <p:sldId id="375" r:id="rId33"/>
    <p:sldId id="376" r:id="rId34"/>
    <p:sldId id="377" r:id="rId35"/>
    <p:sldId id="378" r:id="rId36"/>
    <p:sldId id="379" r:id="rId37"/>
    <p:sldId id="380" r:id="rId38"/>
    <p:sldId id="381" r:id="rId39"/>
    <p:sldId id="382" r:id="rId40"/>
    <p:sldId id="383" r:id="rId41"/>
    <p:sldId id="384" r:id="rId42"/>
    <p:sldId id="385" r:id="rId43"/>
    <p:sldId id="386" r:id="rId44"/>
    <p:sldId id="387" r:id="rId45"/>
    <p:sldId id="388" r:id="rId46"/>
    <p:sldId id="282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DAVIDSON" initials="M" lastIdx="1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CD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71" autoAdjust="0"/>
    <p:restoredTop sz="94687" autoAdjust="0"/>
  </p:normalViewPr>
  <p:slideViewPr>
    <p:cSldViewPr snapToGrid="0">
      <p:cViewPr>
        <p:scale>
          <a:sx n="139" d="100"/>
          <a:sy n="139" d="100"/>
        </p:scale>
        <p:origin x="-2264" y="-376"/>
      </p:cViewPr>
      <p:guideLst>
        <p:guide orient="horz" pos="4247"/>
        <p:guide pos="575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088"/>
    </p:cViewPr>
  </p:sorterViewPr>
  <p:notesViewPr>
    <p:cSldViewPr snapToGrid="0" showGuides="1">
      <p:cViewPr varScale="1">
        <p:scale>
          <a:sx n="74" d="100"/>
          <a:sy n="74" d="100"/>
        </p:scale>
        <p:origin x="-1330" y="-6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printerSettings" Target="printerSettings/printerSettings1.bin"/><Relationship Id="rId51" Type="http://schemas.openxmlformats.org/officeDocument/2006/relationships/commentAuthors" Target="commentAuthors.xml"/><Relationship Id="rId52" Type="http://schemas.openxmlformats.org/officeDocument/2006/relationships/presProps" Target="presProps.xml"/><Relationship Id="rId53" Type="http://schemas.openxmlformats.org/officeDocument/2006/relationships/viewProps" Target="viewProps.xml"/><Relationship Id="rId54" Type="http://schemas.openxmlformats.org/officeDocument/2006/relationships/theme" Target="theme/theme1.xml"/><Relationship Id="rId55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notesMaster" Target="notesMasters/notesMaster1.xml"/><Relationship Id="rId4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F293DF-9F4D-1645-862A-16BEAF57B87E}" type="doc">
      <dgm:prSet loTypeId="urn:microsoft.com/office/officeart/2005/8/layout/hProcess11" loCatId="process" qsTypeId="urn:microsoft.com/office/officeart/2005/8/quickstyle/simple4" qsCatId="simple" csTypeId="urn:microsoft.com/office/officeart/2005/8/colors/accent1_2" csCatId="accent1" phldr="1"/>
      <dgm:spPr/>
    </dgm:pt>
    <dgm:pt modelId="{7AF09C29-441F-B840-8657-74C664D88FC3}">
      <dgm:prSet phldrT="[Text]" custT="1"/>
      <dgm:spPr/>
      <dgm:t>
        <a:bodyPr/>
        <a:lstStyle/>
        <a:p>
          <a:r>
            <a:rPr lang="en-US" sz="1100" dirty="0" smtClean="0"/>
            <a:t>Recon</a:t>
          </a:r>
          <a:endParaRPr lang="en-US" sz="1100" dirty="0"/>
        </a:p>
      </dgm:t>
    </dgm:pt>
    <dgm:pt modelId="{036DDE1C-0FA0-5E40-8976-135F42194376}" type="parTrans" cxnId="{46DC12FE-87D6-9A47-B95C-C386FFEE1357}">
      <dgm:prSet/>
      <dgm:spPr/>
      <dgm:t>
        <a:bodyPr/>
        <a:lstStyle/>
        <a:p>
          <a:endParaRPr lang="en-US"/>
        </a:p>
      </dgm:t>
    </dgm:pt>
    <dgm:pt modelId="{8DF16668-C038-9D48-A9C6-6814E3891FD9}" type="sibTrans" cxnId="{46DC12FE-87D6-9A47-B95C-C386FFEE1357}">
      <dgm:prSet/>
      <dgm:spPr/>
      <dgm:t>
        <a:bodyPr/>
        <a:lstStyle/>
        <a:p>
          <a:endParaRPr lang="en-US"/>
        </a:p>
      </dgm:t>
    </dgm:pt>
    <dgm:pt modelId="{96CB4B92-9EAB-DB46-B268-E1E17B2B6A8B}">
      <dgm:prSet phldrT="[Text]" custT="1"/>
      <dgm:spPr/>
      <dgm:t>
        <a:bodyPr/>
        <a:lstStyle/>
        <a:p>
          <a:r>
            <a:rPr lang="en-US" sz="1100" dirty="0" err="1" smtClean="0"/>
            <a:t>Weaponize</a:t>
          </a:r>
          <a:endParaRPr lang="en-US" sz="1100" dirty="0"/>
        </a:p>
      </dgm:t>
    </dgm:pt>
    <dgm:pt modelId="{F5922FDE-33F0-9E40-B6FB-DC1D357E686C}" type="parTrans" cxnId="{2AE3B3D2-0CD1-5141-9A4C-415CA47619F8}">
      <dgm:prSet/>
      <dgm:spPr/>
      <dgm:t>
        <a:bodyPr/>
        <a:lstStyle/>
        <a:p>
          <a:endParaRPr lang="en-US"/>
        </a:p>
      </dgm:t>
    </dgm:pt>
    <dgm:pt modelId="{61462B63-3045-424C-84A6-85F8C363BD02}" type="sibTrans" cxnId="{2AE3B3D2-0CD1-5141-9A4C-415CA47619F8}">
      <dgm:prSet/>
      <dgm:spPr/>
      <dgm:t>
        <a:bodyPr/>
        <a:lstStyle/>
        <a:p>
          <a:endParaRPr lang="en-US"/>
        </a:p>
      </dgm:t>
    </dgm:pt>
    <dgm:pt modelId="{ED219683-A51F-5A40-866B-943F018A9EA5}">
      <dgm:prSet custT="1"/>
      <dgm:spPr/>
      <dgm:t>
        <a:bodyPr/>
        <a:lstStyle/>
        <a:p>
          <a:r>
            <a:rPr lang="en-US" sz="1100" dirty="0" smtClean="0"/>
            <a:t>Deliver</a:t>
          </a:r>
          <a:endParaRPr lang="en-US" sz="1100" dirty="0"/>
        </a:p>
      </dgm:t>
    </dgm:pt>
    <dgm:pt modelId="{1B09B8AB-E18C-514F-B28C-5D6B40506118}" type="parTrans" cxnId="{6FDCF7B7-9BED-8E49-9719-F3F9B119640B}">
      <dgm:prSet/>
      <dgm:spPr/>
      <dgm:t>
        <a:bodyPr/>
        <a:lstStyle/>
        <a:p>
          <a:endParaRPr lang="en-US"/>
        </a:p>
      </dgm:t>
    </dgm:pt>
    <dgm:pt modelId="{791F0CFF-5F0C-9F4E-91C6-E10ED5416E0B}" type="sibTrans" cxnId="{6FDCF7B7-9BED-8E49-9719-F3F9B119640B}">
      <dgm:prSet/>
      <dgm:spPr/>
      <dgm:t>
        <a:bodyPr/>
        <a:lstStyle/>
        <a:p>
          <a:endParaRPr lang="en-US"/>
        </a:p>
      </dgm:t>
    </dgm:pt>
    <dgm:pt modelId="{62C4BEA9-D7E2-874D-B44B-4B47B2213014}">
      <dgm:prSet custT="1"/>
      <dgm:spPr/>
      <dgm:t>
        <a:bodyPr/>
        <a:lstStyle/>
        <a:p>
          <a:r>
            <a:rPr lang="en-US" sz="1100" dirty="0" smtClean="0"/>
            <a:t>Exploit</a:t>
          </a:r>
          <a:endParaRPr lang="en-US" sz="1100" dirty="0"/>
        </a:p>
      </dgm:t>
    </dgm:pt>
    <dgm:pt modelId="{FDBE3036-E9C0-964E-9FEC-B787D129AB8A}" type="parTrans" cxnId="{EBDAEAB6-9287-5541-9DE6-E6A46773C5C7}">
      <dgm:prSet/>
      <dgm:spPr/>
      <dgm:t>
        <a:bodyPr/>
        <a:lstStyle/>
        <a:p>
          <a:endParaRPr lang="en-US"/>
        </a:p>
      </dgm:t>
    </dgm:pt>
    <dgm:pt modelId="{8225B0BB-7693-7145-9BA5-EBA745390DDE}" type="sibTrans" cxnId="{EBDAEAB6-9287-5541-9DE6-E6A46773C5C7}">
      <dgm:prSet/>
      <dgm:spPr/>
      <dgm:t>
        <a:bodyPr/>
        <a:lstStyle/>
        <a:p>
          <a:endParaRPr lang="en-US"/>
        </a:p>
      </dgm:t>
    </dgm:pt>
    <dgm:pt modelId="{4FFF6420-3499-F24D-9BED-50A223B8D338}">
      <dgm:prSet custT="1"/>
      <dgm:spPr/>
      <dgm:t>
        <a:bodyPr/>
        <a:lstStyle/>
        <a:p>
          <a:r>
            <a:rPr lang="en-US" sz="1100" dirty="0" smtClean="0"/>
            <a:t>Control</a:t>
          </a:r>
          <a:endParaRPr lang="en-US" sz="1100" dirty="0"/>
        </a:p>
      </dgm:t>
    </dgm:pt>
    <dgm:pt modelId="{CD8A109B-8334-0B43-B117-3AA6FC74E3D7}" type="parTrans" cxnId="{58F80070-5DD9-534B-81D5-20D901503CC1}">
      <dgm:prSet/>
      <dgm:spPr/>
      <dgm:t>
        <a:bodyPr/>
        <a:lstStyle/>
        <a:p>
          <a:endParaRPr lang="en-US"/>
        </a:p>
      </dgm:t>
    </dgm:pt>
    <dgm:pt modelId="{834800BB-5BFE-6940-9529-9D55372A7BF3}" type="sibTrans" cxnId="{58F80070-5DD9-534B-81D5-20D901503CC1}">
      <dgm:prSet/>
      <dgm:spPr/>
      <dgm:t>
        <a:bodyPr/>
        <a:lstStyle/>
        <a:p>
          <a:endParaRPr lang="en-US"/>
        </a:p>
      </dgm:t>
    </dgm:pt>
    <dgm:pt modelId="{2FE99B1E-8E8B-5148-9A80-1A299693DA68}">
      <dgm:prSet custT="1"/>
      <dgm:spPr/>
      <dgm:t>
        <a:bodyPr/>
        <a:lstStyle/>
        <a:p>
          <a:r>
            <a:rPr lang="en-US" sz="1100" dirty="0" smtClean="0"/>
            <a:t>Execute</a:t>
          </a:r>
          <a:endParaRPr lang="en-US" sz="1100" dirty="0"/>
        </a:p>
      </dgm:t>
    </dgm:pt>
    <dgm:pt modelId="{C60ABBEB-9901-194A-A738-4AFFBE7B3526}" type="parTrans" cxnId="{AC69AD3A-8AA4-C246-821F-3E65E05E2599}">
      <dgm:prSet/>
      <dgm:spPr/>
      <dgm:t>
        <a:bodyPr/>
        <a:lstStyle/>
        <a:p>
          <a:endParaRPr lang="en-US"/>
        </a:p>
      </dgm:t>
    </dgm:pt>
    <dgm:pt modelId="{E3DB292E-E6C3-2448-9E32-872053B9C4FC}" type="sibTrans" cxnId="{AC69AD3A-8AA4-C246-821F-3E65E05E2599}">
      <dgm:prSet/>
      <dgm:spPr/>
      <dgm:t>
        <a:bodyPr/>
        <a:lstStyle/>
        <a:p>
          <a:endParaRPr lang="en-US"/>
        </a:p>
      </dgm:t>
    </dgm:pt>
    <dgm:pt modelId="{537C1899-E76D-EF40-B62A-AFBD9032F4B7}">
      <dgm:prSet custT="1"/>
      <dgm:spPr/>
      <dgm:t>
        <a:bodyPr/>
        <a:lstStyle/>
        <a:p>
          <a:r>
            <a:rPr lang="en-US" sz="1100" dirty="0" smtClean="0"/>
            <a:t>Maintain</a:t>
          </a:r>
          <a:endParaRPr lang="en-US" sz="1100" dirty="0"/>
        </a:p>
      </dgm:t>
    </dgm:pt>
    <dgm:pt modelId="{A672D41B-1985-004C-A844-651E01783CDD}" type="parTrans" cxnId="{5DD11E6C-AF21-0049-8C45-C8AE0C7D322D}">
      <dgm:prSet/>
      <dgm:spPr/>
      <dgm:t>
        <a:bodyPr/>
        <a:lstStyle/>
        <a:p>
          <a:endParaRPr lang="en-US"/>
        </a:p>
      </dgm:t>
    </dgm:pt>
    <dgm:pt modelId="{31E78A6C-915C-1141-9353-30CDA4608AD3}" type="sibTrans" cxnId="{5DD11E6C-AF21-0049-8C45-C8AE0C7D322D}">
      <dgm:prSet/>
      <dgm:spPr/>
      <dgm:t>
        <a:bodyPr/>
        <a:lstStyle/>
        <a:p>
          <a:endParaRPr lang="en-US"/>
        </a:p>
      </dgm:t>
    </dgm:pt>
    <dgm:pt modelId="{73C241CF-896C-0240-BCB5-0FADE90EED2F}" type="pres">
      <dgm:prSet presAssocID="{7EF293DF-9F4D-1645-862A-16BEAF57B87E}" presName="Name0" presStyleCnt="0">
        <dgm:presLayoutVars>
          <dgm:dir/>
          <dgm:resizeHandles val="exact"/>
        </dgm:presLayoutVars>
      </dgm:prSet>
      <dgm:spPr/>
    </dgm:pt>
    <dgm:pt modelId="{147F65BF-F031-5F4A-9975-B27B9F37DD86}" type="pres">
      <dgm:prSet presAssocID="{7EF293DF-9F4D-1645-862A-16BEAF57B87E}" presName="arrow" presStyleLbl="bgShp" presStyleIdx="0" presStyleCnt="1" custLinFactNeighborY="2182"/>
      <dgm:spPr/>
      <dgm:t>
        <a:bodyPr/>
        <a:lstStyle/>
        <a:p>
          <a:endParaRPr lang="en-US"/>
        </a:p>
      </dgm:t>
    </dgm:pt>
    <dgm:pt modelId="{AFE559FE-2E0A-5B44-A847-E05FBCE96EA5}" type="pres">
      <dgm:prSet presAssocID="{7EF293DF-9F4D-1645-862A-16BEAF57B87E}" presName="points" presStyleCnt="0"/>
      <dgm:spPr/>
    </dgm:pt>
    <dgm:pt modelId="{95FA13E7-3DA5-F146-B4DC-66182EBA5FFC}" type="pres">
      <dgm:prSet presAssocID="{7AF09C29-441F-B840-8657-74C664D88FC3}" presName="compositeA" presStyleCnt="0"/>
      <dgm:spPr/>
    </dgm:pt>
    <dgm:pt modelId="{1B78FE7A-3855-2F4D-B7AD-B5D7FA49247B}" type="pres">
      <dgm:prSet presAssocID="{7AF09C29-441F-B840-8657-74C664D88FC3}" presName="textA" presStyleLbl="revTx" presStyleIdx="0" presStyleCnt="7" custLinFactNeighborX="-208" custLinFactNeighborY="-139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8D0253-FD52-CC4A-96FD-730E4EF164D7}" type="pres">
      <dgm:prSet presAssocID="{7AF09C29-441F-B840-8657-74C664D88FC3}" presName="circleA" presStyleLbl="node1" presStyleIdx="0" presStyleCnt="7"/>
      <dgm:spPr/>
    </dgm:pt>
    <dgm:pt modelId="{EAF1E565-4E18-364D-9E8E-1B3BAE5EEA4E}" type="pres">
      <dgm:prSet presAssocID="{7AF09C29-441F-B840-8657-74C664D88FC3}" presName="spaceA" presStyleCnt="0"/>
      <dgm:spPr/>
    </dgm:pt>
    <dgm:pt modelId="{DCDEAD4B-60C3-124E-9B44-21019E8E5CB0}" type="pres">
      <dgm:prSet presAssocID="{8DF16668-C038-9D48-A9C6-6814E3891FD9}" presName="space" presStyleCnt="0"/>
      <dgm:spPr/>
    </dgm:pt>
    <dgm:pt modelId="{134170CD-8168-CF45-9D52-B120F9FA8F48}" type="pres">
      <dgm:prSet presAssocID="{96CB4B92-9EAB-DB46-B268-E1E17B2B6A8B}" presName="compositeB" presStyleCnt="0"/>
      <dgm:spPr/>
    </dgm:pt>
    <dgm:pt modelId="{35F47DC3-C2AE-CF45-A2DC-7312B9E8A04D}" type="pres">
      <dgm:prSet presAssocID="{96CB4B92-9EAB-DB46-B268-E1E17B2B6A8B}" presName="textB" presStyleLbl="revTx" presStyleIdx="1" presStyleCnt="7" custScaleX="1499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5C9BDB-9DD1-5942-9A55-593D39BB666F}" type="pres">
      <dgm:prSet presAssocID="{96CB4B92-9EAB-DB46-B268-E1E17B2B6A8B}" presName="circleB" presStyleLbl="node1" presStyleIdx="1" presStyleCnt="7"/>
      <dgm:spPr/>
    </dgm:pt>
    <dgm:pt modelId="{F981E534-A657-9F49-874B-9C8CC37C8B36}" type="pres">
      <dgm:prSet presAssocID="{96CB4B92-9EAB-DB46-B268-E1E17B2B6A8B}" presName="spaceB" presStyleCnt="0"/>
      <dgm:spPr/>
    </dgm:pt>
    <dgm:pt modelId="{66EE28D8-EF2C-8749-BBBB-1E3260B57A81}" type="pres">
      <dgm:prSet presAssocID="{61462B63-3045-424C-84A6-85F8C363BD02}" presName="space" presStyleCnt="0"/>
      <dgm:spPr/>
    </dgm:pt>
    <dgm:pt modelId="{D385DCAC-5724-B34E-9EDA-973EC02E2A8C}" type="pres">
      <dgm:prSet presAssocID="{ED219683-A51F-5A40-866B-943F018A9EA5}" presName="compositeA" presStyleCnt="0"/>
      <dgm:spPr/>
    </dgm:pt>
    <dgm:pt modelId="{4598703D-C129-7842-BC61-B7A5033D1424}" type="pres">
      <dgm:prSet presAssocID="{ED219683-A51F-5A40-866B-943F018A9EA5}" presName="textA" presStyleLbl="revTx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439BBB-4AB6-1B4A-8FAC-0A641CA68639}" type="pres">
      <dgm:prSet presAssocID="{ED219683-A51F-5A40-866B-943F018A9EA5}" presName="circleA" presStyleLbl="node1" presStyleIdx="2" presStyleCnt="7"/>
      <dgm:spPr/>
    </dgm:pt>
    <dgm:pt modelId="{5E325B88-3DC4-014E-B1B3-2927C32606C0}" type="pres">
      <dgm:prSet presAssocID="{ED219683-A51F-5A40-866B-943F018A9EA5}" presName="spaceA" presStyleCnt="0"/>
      <dgm:spPr/>
    </dgm:pt>
    <dgm:pt modelId="{A47756EB-CDEE-4F4B-AB7B-1B654A657D57}" type="pres">
      <dgm:prSet presAssocID="{791F0CFF-5F0C-9F4E-91C6-E10ED5416E0B}" presName="space" presStyleCnt="0"/>
      <dgm:spPr/>
    </dgm:pt>
    <dgm:pt modelId="{C1B858ED-8230-1E41-9C56-B741D74895F6}" type="pres">
      <dgm:prSet presAssocID="{62C4BEA9-D7E2-874D-B44B-4B47B2213014}" presName="compositeB" presStyleCnt="0"/>
      <dgm:spPr/>
    </dgm:pt>
    <dgm:pt modelId="{440A35A3-3BD2-C047-8890-B7BDADCB258D}" type="pres">
      <dgm:prSet presAssocID="{62C4BEA9-D7E2-874D-B44B-4B47B2213014}" presName="textB" presStyleLbl="revTx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BA3603-07F1-474F-BDDD-6D32698E7834}" type="pres">
      <dgm:prSet presAssocID="{62C4BEA9-D7E2-874D-B44B-4B47B2213014}" presName="circleB" presStyleLbl="node1" presStyleIdx="3" presStyleCnt="7"/>
      <dgm:spPr/>
    </dgm:pt>
    <dgm:pt modelId="{41AE5BA7-BFF4-1245-8A5E-DEF14D583D79}" type="pres">
      <dgm:prSet presAssocID="{62C4BEA9-D7E2-874D-B44B-4B47B2213014}" presName="spaceB" presStyleCnt="0"/>
      <dgm:spPr/>
    </dgm:pt>
    <dgm:pt modelId="{21C86C20-8F4F-D045-B800-01912F331216}" type="pres">
      <dgm:prSet presAssocID="{8225B0BB-7693-7145-9BA5-EBA745390DDE}" presName="space" presStyleCnt="0"/>
      <dgm:spPr/>
    </dgm:pt>
    <dgm:pt modelId="{4CA322C1-977F-7443-AD37-63EE9CB1D272}" type="pres">
      <dgm:prSet presAssocID="{4FFF6420-3499-F24D-9BED-50A223B8D338}" presName="compositeA" presStyleCnt="0"/>
      <dgm:spPr/>
    </dgm:pt>
    <dgm:pt modelId="{03C84799-6A71-7A4B-8B74-B45D5596C308}" type="pres">
      <dgm:prSet presAssocID="{4FFF6420-3499-F24D-9BED-50A223B8D338}" presName="textA" presStyleLbl="revTx" presStyleIdx="4" presStyleCnt="7" custLinFactNeighborX="46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B9E280-778D-E643-B6FF-AB7C246C155C}" type="pres">
      <dgm:prSet presAssocID="{4FFF6420-3499-F24D-9BED-50A223B8D338}" presName="circleA" presStyleLbl="node1" presStyleIdx="4" presStyleCnt="7"/>
      <dgm:spPr/>
    </dgm:pt>
    <dgm:pt modelId="{D1940EAF-F5BB-5249-91E7-589A9FEC9584}" type="pres">
      <dgm:prSet presAssocID="{4FFF6420-3499-F24D-9BED-50A223B8D338}" presName="spaceA" presStyleCnt="0"/>
      <dgm:spPr/>
    </dgm:pt>
    <dgm:pt modelId="{A0DD5CB6-E8F5-6C47-BE41-716B6F72A57F}" type="pres">
      <dgm:prSet presAssocID="{834800BB-5BFE-6940-9529-9D55372A7BF3}" presName="space" presStyleCnt="0"/>
      <dgm:spPr/>
    </dgm:pt>
    <dgm:pt modelId="{C7331D33-E651-ED4D-B9D8-3D7F8A1F1330}" type="pres">
      <dgm:prSet presAssocID="{2FE99B1E-8E8B-5148-9A80-1A299693DA68}" presName="compositeB" presStyleCnt="0"/>
      <dgm:spPr/>
    </dgm:pt>
    <dgm:pt modelId="{9BA9E9F2-CE24-1849-A266-5AD2881DAC6D}" type="pres">
      <dgm:prSet presAssocID="{2FE99B1E-8E8B-5148-9A80-1A299693DA68}" presName="textB" presStyleLbl="revTx" presStyleIdx="5" presStyleCnt="7" custScaleX="1152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7635E2-C028-574B-8054-B7925B35B27A}" type="pres">
      <dgm:prSet presAssocID="{2FE99B1E-8E8B-5148-9A80-1A299693DA68}" presName="circleB" presStyleLbl="node1" presStyleIdx="5" presStyleCnt="7"/>
      <dgm:spPr/>
    </dgm:pt>
    <dgm:pt modelId="{216BA9A2-CB4F-7F48-9A40-6A0A96072FE0}" type="pres">
      <dgm:prSet presAssocID="{2FE99B1E-8E8B-5148-9A80-1A299693DA68}" presName="spaceB" presStyleCnt="0"/>
      <dgm:spPr/>
    </dgm:pt>
    <dgm:pt modelId="{ED96B67A-0B4E-EE4D-8DD2-30ADA2A7A5DC}" type="pres">
      <dgm:prSet presAssocID="{E3DB292E-E6C3-2448-9E32-872053B9C4FC}" presName="space" presStyleCnt="0"/>
      <dgm:spPr/>
    </dgm:pt>
    <dgm:pt modelId="{7B10A354-954B-4C4F-A7E5-77F7611ED22E}" type="pres">
      <dgm:prSet presAssocID="{537C1899-E76D-EF40-B62A-AFBD9032F4B7}" presName="compositeA" presStyleCnt="0"/>
      <dgm:spPr/>
    </dgm:pt>
    <dgm:pt modelId="{BE7BC97D-1C58-EC4B-A939-868659D6F2A3}" type="pres">
      <dgm:prSet presAssocID="{537C1899-E76D-EF40-B62A-AFBD9032F4B7}" presName="textA" presStyleLbl="revTx" presStyleIdx="6" presStyleCnt="7" custScaleX="1251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C61C80-184A-2442-B1BE-0C8E7994E7D6}" type="pres">
      <dgm:prSet presAssocID="{537C1899-E76D-EF40-B62A-AFBD9032F4B7}" presName="circleA" presStyleLbl="node1" presStyleIdx="6" presStyleCnt="7"/>
      <dgm:spPr/>
    </dgm:pt>
    <dgm:pt modelId="{DDF7E8B8-4FAD-C14E-9C48-1778AC4357CB}" type="pres">
      <dgm:prSet presAssocID="{537C1899-E76D-EF40-B62A-AFBD9032F4B7}" presName="spaceA" presStyleCnt="0"/>
      <dgm:spPr/>
    </dgm:pt>
  </dgm:ptLst>
  <dgm:cxnLst>
    <dgm:cxn modelId="{6FDCF7B7-9BED-8E49-9719-F3F9B119640B}" srcId="{7EF293DF-9F4D-1645-862A-16BEAF57B87E}" destId="{ED219683-A51F-5A40-866B-943F018A9EA5}" srcOrd="2" destOrd="0" parTransId="{1B09B8AB-E18C-514F-B28C-5D6B40506118}" sibTransId="{791F0CFF-5F0C-9F4E-91C6-E10ED5416E0B}"/>
    <dgm:cxn modelId="{0DB6586F-1355-487E-8C85-4F69CA36C1C6}" type="presOf" srcId="{4FFF6420-3499-F24D-9BED-50A223B8D338}" destId="{03C84799-6A71-7A4B-8B74-B45D5596C308}" srcOrd="0" destOrd="0" presId="urn:microsoft.com/office/officeart/2005/8/layout/hProcess11"/>
    <dgm:cxn modelId="{2AE3B3D2-0CD1-5141-9A4C-415CA47619F8}" srcId="{7EF293DF-9F4D-1645-862A-16BEAF57B87E}" destId="{96CB4B92-9EAB-DB46-B268-E1E17B2B6A8B}" srcOrd="1" destOrd="0" parTransId="{F5922FDE-33F0-9E40-B6FB-DC1D357E686C}" sibTransId="{61462B63-3045-424C-84A6-85F8C363BD02}"/>
    <dgm:cxn modelId="{82E072B7-95F0-4083-9B46-C63371BAAF7D}" type="presOf" srcId="{96CB4B92-9EAB-DB46-B268-E1E17B2B6A8B}" destId="{35F47DC3-C2AE-CF45-A2DC-7312B9E8A04D}" srcOrd="0" destOrd="0" presId="urn:microsoft.com/office/officeart/2005/8/layout/hProcess11"/>
    <dgm:cxn modelId="{FCC98C98-FFB3-4769-9F20-084094D58849}" type="presOf" srcId="{2FE99B1E-8E8B-5148-9A80-1A299693DA68}" destId="{9BA9E9F2-CE24-1849-A266-5AD2881DAC6D}" srcOrd="0" destOrd="0" presId="urn:microsoft.com/office/officeart/2005/8/layout/hProcess11"/>
    <dgm:cxn modelId="{9588FB82-FDFC-42A7-897E-52A295BFC6EC}" type="presOf" srcId="{7EF293DF-9F4D-1645-862A-16BEAF57B87E}" destId="{73C241CF-896C-0240-BCB5-0FADE90EED2F}" srcOrd="0" destOrd="0" presId="urn:microsoft.com/office/officeart/2005/8/layout/hProcess11"/>
    <dgm:cxn modelId="{92572B1B-6660-4D23-909E-177224BB5BE6}" type="presOf" srcId="{7AF09C29-441F-B840-8657-74C664D88FC3}" destId="{1B78FE7A-3855-2F4D-B7AD-B5D7FA49247B}" srcOrd="0" destOrd="0" presId="urn:microsoft.com/office/officeart/2005/8/layout/hProcess11"/>
    <dgm:cxn modelId="{EBDAEAB6-9287-5541-9DE6-E6A46773C5C7}" srcId="{7EF293DF-9F4D-1645-862A-16BEAF57B87E}" destId="{62C4BEA9-D7E2-874D-B44B-4B47B2213014}" srcOrd="3" destOrd="0" parTransId="{FDBE3036-E9C0-964E-9FEC-B787D129AB8A}" sibTransId="{8225B0BB-7693-7145-9BA5-EBA745390DDE}"/>
    <dgm:cxn modelId="{5DD11E6C-AF21-0049-8C45-C8AE0C7D322D}" srcId="{7EF293DF-9F4D-1645-862A-16BEAF57B87E}" destId="{537C1899-E76D-EF40-B62A-AFBD9032F4B7}" srcOrd="6" destOrd="0" parTransId="{A672D41B-1985-004C-A844-651E01783CDD}" sibTransId="{31E78A6C-915C-1141-9353-30CDA4608AD3}"/>
    <dgm:cxn modelId="{AC69AD3A-8AA4-C246-821F-3E65E05E2599}" srcId="{7EF293DF-9F4D-1645-862A-16BEAF57B87E}" destId="{2FE99B1E-8E8B-5148-9A80-1A299693DA68}" srcOrd="5" destOrd="0" parTransId="{C60ABBEB-9901-194A-A738-4AFFBE7B3526}" sibTransId="{E3DB292E-E6C3-2448-9E32-872053B9C4FC}"/>
    <dgm:cxn modelId="{E45C0FA7-1EF2-41C8-B8E8-5D4310A8B21C}" type="presOf" srcId="{537C1899-E76D-EF40-B62A-AFBD9032F4B7}" destId="{BE7BC97D-1C58-EC4B-A939-868659D6F2A3}" srcOrd="0" destOrd="0" presId="urn:microsoft.com/office/officeart/2005/8/layout/hProcess11"/>
    <dgm:cxn modelId="{288C5646-8E74-450E-B05F-498A7569B391}" type="presOf" srcId="{62C4BEA9-D7E2-874D-B44B-4B47B2213014}" destId="{440A35A3-3BD2-C047-8890-B7BDADCB258D}" srcOrd="0" destOrd="0" presId="urn:microsoft.com/office/officeart/2005/8/layout/hProcess11"/>
    <dgm:cxn modelId="{ECF4885C-17E1-419C-B8A8-585A86945F06}" type="presOf" srcId="{ED219683-A51F-5A40-866B-943F018A9EA5}" destId="{4598703D-C129-7842-BC61-B7A5033D1424}" srcOrd="0" destOrd="0" presId="urn:microsoft.com/office/officeart/2005/8/layout/hProcess11"/>
    <dgm:cxn modelId="{58F80070-5DD9-534B-81D5-20D901503CC1}" srcId="{7EF293DF-9F4D-1645-862A-16BEAF57B87E}" destId="{4FFF6420-3499-F24D-9BED-50A223B8D338}" srcOrd="4" destOrd="0" parTransId="{CD8A109B-8334-0B43-B117-3AA6FC74E3D7}" sibTransId="{834800BB-5BFE-6940-9529-9D55372A7BF3}"/>
    <dgm:cxn modelId="{46DC12FE-87D6-9A47-B95C-C386FFEE1357}" srcId="{7EF293DF-9F4D-1645-862A-16BEAF57B87E}" destId="{7AF09C29-441F-B840-8657-74C664D88FC3}" srcOrd="0" destOrd="0" parTransId="{036DDE1C-0FA0-5E40-8976-135F42194376}" sibTransId="{8DF16668-C038-9D48-A9C6-6814E3891FD9}"/>
    <dgm:cxn modelId="{B474F14B-9BA1-4923-8721-1229EA34FF5B}" type="presParOf" srcId="{73C241CF-896C-0240-BCB5-0FADE90EED2F}" destId="{147F65BF-F031-5F4A-9975-B27B9F37DD86}" srcOrd="0" destOrd="0" presId="urn:microsoft.com/office/officeart/2005/8/layout/hProcess11"/>
    <dgm:cxn modelId="{010BE054-8003-490C-AD6C-C220B05005CF}" type="presParOf" srcId="{73C241CF-896C-0240-BCB5-0FADE90EED2F}" destId="{AFE559FE-2E0A-5B44-A847-E05FBCE96EA5}" srcOrd="1" destOrd="0" presId="urn:microsoft.com/office/officeart/2005/8/layout/hProcess11"/>
    <dgm:cxn modelId="{098B9BBD-1237-4610-8A8E-2B5A08833B4B}" type="presParOf" srcId="{AFE559FE-2E0A-5B44-A847-E05FBCE96EA5}" destId="{95FA13E7-3DA5-F146-B4DC-66182EBA5FFC}" srcOrd="0" destOrd="0" presId="urn:microsoft.com/office/officeart/2005/8/layout/hProcess11"/>
    <dgm:cxn modelId="{A900AFA2-B9CD-431A-8A15-F10EB7291919}" type="presParOf" srcId="{95FA13E7-3DA5-F146-B4DC-66182EBA5FFC}" destId="{1B78FE7A-3855-2F4D-B7AD-B5D7FA49247B}" srcOrd="0" destOrd="0" presId="urn:microsoft.com/office/officeart/2005/8/layout/hProcess11"/>
    <dgm:cxn modelId="{4018439E-F1CF-4D93-8EDE-BA14B6B07960}" type="presParOf" srcId="{95FA13E7-3DA5-F146-B4DC-66182EBA5FFC}" destId="{F28D0253-FD52-CC4A-96FD-730E4EF164D7}" srcOrd="1" destOrd="0" presId="urn:microsoft.com/office/officeart/2005/8/layout/hProcess11"/>
    <dgm:cxn modelId="{9B5B661C-9948-45B4-AA42-258B8AAD078C}" type="presParOf" srcId="{95FA13E7-3DA5-F146-B4DC-66182EBA5FFC}" destId="{EAF1E565-4E18-364D-9E8E-1B3BAE5EEA4E}" srcOrd="2" destOrd="0" presId="urn:microsoft.com/office/officeart/2005/8/layout/hProcess11"/>
    <dgm:cxn modelId="{FE4334DE-838F-4988-8D06-3784C1A50517}" type="presParOf" srcId="{AFE559FE-2E0A-5B44-A847-E05FBCE96EA5}" destId="{DCDEAD4B-60C3-124E-9B44-21019E8E5CB0}" srcOrd="1" destOrd="0" presId="urn:microsoft.com/office/officeart/2005/8/layout/hProcess11"/>
    <dgm:cxn modelId="{224E57BC-D427-4FC9-803A-887FCC638053}" type="presParOf" srcId="{AFE559FE-2E0A-5B44-A847-E05FBCE96EA5}" destId="{134170CD-8168-CF45-9D52-B120F9FA8F48}" srcOrd="2" destOrd="0" presId="urn:microsoft.com/office/officeart/2005/8/layout/hProcess11"/>
    <dgm:cxn modelId="{9803CD8F-1010-4657-BA92-5ED9FBAED14E}" type="presParOf" srcId="{134170CD-8168-CF45-9D52-B120F9FA8F48}" destId="{35F47DC3-C2AE-CF45-A2DC-7312B9E8A04D}" srcOrd="0" destOrd="0" presId="urn:microsoft.com/office/officeart/2005/8/layout/hProcess11"/>
    <dgm:cxn modelId="{F582A1A0-465C-47AD-9A22-6998FD9DDE18}" type="presParOf" srcId="{134170CD-8168-CF45-9D52-B120F9FA8F48}" destId="{715C9BDB-9DD1-5942-9A55-593D39BB666F}" srcOrd="1" destOrd="0" presId="urn:microsoft.com/office/officeart/2005/8/layout/hProcess11"/>
    <dgm:cxn modelId="{AEC68B47-2F56-4E2E-BB37-037311844FD6}" type="presParOf" srcId="{134170CD-8168-CF45-9D52-B120F9FA8F48}" destId="{F981E534-A657-9F49-874B-9C8CC37C8B36}" srcOrd="2" destOrd="0" presId="urn:microsoft.com/office/officeart/2005/8/layout/hProcess11"/>
    <dgm:cxn modelId="{00F54B2C-3479-4A7D-A712-52B3A74385A7}" type="presParOf" srcId="{AFE559FE-2E0A-5B44-A847-E05FBCE96EA5}" destId="{66EE28D8-EF2C-8749-BBBB-1E3260B57A81}" srcOrd="3" destOrd="0" presId="urn:microsoft.com/office/officeart/2005/8/layout/hProcess11"/>
    <dgm:cxn modelId="{350721EF-198D-4FB8-8691-CFEB6E12194A}" type="presParOf" srcId="{AFE559FE-2E0A-5B44-A847-E05FBCE96EA5}" destId="{D385DCAC-5724-B34E-9EDA-973EC02E2A8C}" srcOrd="4" destOrd="0" presId="urn:microsoft.com/office/officeart/2005/8/layout/hProcess11"/>
    <dgm:cxn modelId="{EE636E2A-7A8D-4467-B22C-241FA10E844F}" type="presParOf" srcId="{D385DCAC-5724-B34E-9EDA-973EC02E2A8C}" destId="{4598703D-C129-7842-BC61-B7A5033D1424}" srcOrd="0" destOrd="0" presId="urn:microsoft.com/office/officeart/2005/8/layout/hProcess11"/>
    <dgm:cxn modelId="{1169C51E-9254-404F-A6D2-6FC8CD9267BE}" type="presParOf" srcId="{D385DCAC-5724-B34E-9EDA-973EC02E2A8C}" destId="{FD439BBB-4AB6-1B4A-8FAC-0A641CA68639}" srcOrd="1" destOrd="0" presId="urn:microsoft.com/office/officeart/2005/8/layout/hProcess11"/>
    <dgm:cxn modelId="{94ED8829-25DD-4FAF-BADB-01968E1DDBBF}" type="presParOf" srcId="{D385DCAC-5724-B34E-9EDA-973EC02E2A8C}" destId="{5E325B88-3DC4-014E-B1B3-2927C32606C0}" srcOrd="2" destOrd="0" presId="urn:microsoft.com/office/officeart/2005/8/layout/hProcess11"/>
    <dgm:cxn modelId="{5F4EFFF8-F6A9-4C50-ACF7-A7F1B5E1F62F}" type="presParOf" srcId="{AFE559FE-2E0A-5B44-A847-E05FBCE96EA5}" destId="{A47756EB-CDEE-4F4B-AB7B-1B654A657D57}" srcOrd="5" destOrd="0" presId="urn:microsoft.com/office/officeart/2005/8/layout/hProcess11"/>
    <dgm:cxn modelId="{5C453B6F-CA5F-46A4-A260-CFB750E56F85}" type="presParOf" srcId="{AFE559FE-2E0A-5B44-A847-E05FBCE96EA5}" destId="{C1B858ED-8230-1E41-9C56-B741D74895F6}" srcOrd="6" destOrd="0" presId="urn:microsoft.com/office/officeart/2005/8/layout/hProcess11"/>
    <dgm:cxn modelId="{A9050862-A2BB-4983-A3C0-DA2A5C5830DE}" type="presParOf" srcId="{C1B858ED-8230-1E41-9C56-B741D74895F6}" destId="{440A35A3-3BD2-C047-8890-B7BDADCB258D}" srcOrd="0" destOrd="0" presId="urn:microsoft.com/office/officeart/2005/8/layout/hProcess11"/>
    <dgm:cxn modelId="{6C95E44E-1D6F-4B81-9AED-B1D7F136E95B}" type="presParOf" srcId="{C1B858ED-8230-1E41-9C56-B741D74895F6}" destId="{9ABA3603-07F1-474F-BDDD-6D32698E7834}" srcOrd="1" destOrd="0" presId="urn:microsoft.com/office/officeart/2005/8/layout/hProcess11"/>
    <dgm:cxn modelId="{BB318ABB-5991-4C99-9470-BA2729F45AE3}" type="presParOf" srcId="{C1B858ED-8230-1E41-9C56-B741D74895F6}" destId="{41AE5BA7-BFF4-1245-8A5E-DEF14D583D79}" srcOrd="2" destOrd="0" presId="urn:microsoft.com/office/officeart/2005/8/layout/hProcess11"/>
    <dgm:cxn modelId="{BE8C706D-2A48-48C2-AA7B-76CD361DB538}" type="presParOf" srcId="{AFE559FE-2E0A-5B44-A847-E05FBCE96EA5}" destId="{21C86C20-8F4F-D045-B800-01912F331216}" srcOrd="7" destOrd="0" presId="urn:microsoft.com/office/officeart/2005/8/layout/hProcess11"/>
    <dgm:cxn modelId="{1502AA6C-F3B5-4CC4-B3BD-2AB8CB236AB6}" type="presParOf" srcId="{AFE559FE-2E0A-5B44-A847-E05FBCE96EA5}" destId="{4CA322C1-977F-7443-AD37-63EE9CB1D272}" srcOrd="8" destOrd="0" presId="urn:microsoft.com/office/officeart/2005/8/layout/hProcess11"/>
    <dgm:cxn modelId="{7161BD5D-6572-4061-9F4C-79E574FAFE18}" type="presParOf" srcId="{4CA322C1-977F-7443-AD37-63EE9CB1D272}" destId="{03C84799-6A71-7A4B-8B74-B45D5596C308}" srcOrd="0" destOrd="0" presId="urn:microsoft.com/office/officeart/2005/8/layout/hProcess11"/>
    <dgm:cxn modelId="{439BAB75-5B0F-4624-950F-F1AB3C5293DA}" type="presParOf" srcId="{4CA322C1-977F-7443-AD37-63EE9CB1D272}" destId="{84B9E280-778D-E643-B6FF-AB7C246C155C}" srcOrd="1" destOrd="0" presId="urn:microsoft.com/office/officeart/2005/8/layout/hProcess11"/>
    <dgm:cxn modelId="{C67508C5-978F-4F84-A953-D616BA44D35F}" type="presParOf" srcId="{4CA322C1-977F-7443-AD37-63EE9CB1D272}" destId="{D1940EAF-F5BB-5249-91E7-589A9FEC9584}" srcOrd="2" destOrd="0" presId="urn:microsoft.com/office/officeart/2005/8/layout/hProcess11"/>
    <dgm:cxn modelId="{29B2636D-B54D-407F-A0B5-FF360626C953}" type="presParOf" srcId="{AFE559FE-2E0A-5B44-A847-E05FBCE96EA5}" destId="{A0DD5CB6-E8F5-6C47-BE41-716B6F72A57F}" srcOrd="9" destOrd="0" presId="urn:microsoft.com/office/officeart/2005/8/layout/hProcess11"/>
    <dgm:cxn modelId="{B99EE669-A5DF-49A4-BE27-00517219D767}" type="presParOf" srcId="{AFE559FE-2E0A-5B44-A847-E05FBCE96EA5}" destId="{C7331D33-E651-ED4D-B9D8-3D7F8A1F1330}" srcOrd="10" destOrd="0" presId="urn:microsoft.com/office/officeart/2005/8/layout/hProcess11"/>
    <dgm:cxn modelId="{3F576CD1-C19E-4C8E-91CC-245E8CD7D004}" type="presParOf" srcId="{C7331D33-E651-ED4D-B9D8-3D7F8A1F1330}" destId="{9BA9E9F2-CE24-1849-A266-5AD2881DAC6D}" srcOrd="0" destOrd="0" presId="urn:microsoft.com/office/officeart/2005/8/layout/hProcess11"/>
    <dgm:cxn modelId="{92360C0D-04D6-479F-8BC7-9EDF768A8DFB}" type="presParOf" srcId="{C7331D33-E651-ED4D-B9D8-3D7F8A1F1330}" destId="{907635E2-C028-574B-8054-B7925B35B27A}" srcOrd="1" destOrd="0" presId="urn:microsoft.com/office/officeart/2005/8/layout/hProcess11"/>
    <dgm:cxn modelId="{7A63540A-4EC2-471C-BFD9-2CBB4E248079}" type="presParOf" srcId="{C7331D33-E651-ED4D-B9D8-3D7F8A1F1330}" destId="{216BA9A2-CB4F-7F48-9A40-6A0A96072FE0}" srcOrd="2" destOrd="0" presId="urn:microsoft.com/office/officeart/2005/8/layout/hProcess11"/>
    <dgm:cxn modelId="{DF703DEE-632A-495D-8590-F6C9D54B025E}" type="presParOf" srcId="{AFE559FE-2E0A-5B44-A847-E05FBCE96EA5}" destId="{ED96B67A-0B4E-EE4D-8DD2-30ADA2A7A5DC}" srcOrd="11" destOrd="0" presId="urn:microsoft.com/office/officeart/2005/8/layout/hProcess11"/>
    <dgm:cxn modelId="{0C9E2D58-D570-43AB-A328-0B72670E9533}" type="presParOf" srcId="{AFE559FE-2E0A-5B44-A847-E05FBCE96EA5}" destId="{7B10A354-954B-4C4F-A7E5-77F7611ED22E}" srcOrd="12" destOrd="0" presId="urn:microsoft.com/office/officeart/2005/8/layout/hProcess11"/>
    <dgm:cxn modelId="{18FC6CC4-B525-4A6A-BBA3-15548671BC13}" type="presParOf" srcId="{7B10A354-954B-4C4F-A7E5-77F7611ED22E}" destId="{BE7BC97D-1C58-EC4B-A939-868659D6F2A3}" srcOrd="0" destOrd="0" presId="urn:microsoft.com/office/officeart/2005/8/layout/hProcess11"/>
    <dgm:cxn modelId="{55EA544F-8E84-46ED-8AA3-634C5E745DAE}" type="presParOf" srcId="{7B10A354-954B-4C4F-A7E5-77F7611ED22E}" destId="{BBC61C80-184A-2442-B1BE-0C8E7994E7D6}" srcOrd="1" destOrd="0" presId="urn:microsoft.com/office/officeart/2005/8/layout/hProcess11"/>
    <dgm:cxn modelId="{742104DB-1D48-49B1-85A0-C6D9F255DD96}" type="presParOf" srcId="{7B10A354-954B-4C4F-A7E5-77F7611ED22E}" destId="{DDF7E8B8-4FAD-C14E-9C48-1778AC4357CB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869739D-5117-4F6F-8E06-20963E8D6CFB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12EFE4FB-0C52-4E8B-BCF9-46A146CE9361}">
      <dgm:prSet phldrT="[Text]" custT="1"/>
      <dgm:spPr/>
      <dgm:t>
        <a:bodyPr/>
        <a:lstStyle/>
        <a:p>
          <a:r>
            <a:rPr lang="en-US" sz="1800" b="1" dirty="0" smtClean="0">
              <a:solidFill>
                <a:schemeClr val="tx1"/>
              </a:solidFill>
            </a:rPr>
            <a:t>Trivial/cheap </a:t>
          </a:r>
          <a:r>
            <a:rPr lang="en-US" sz="1600" dirty="0" smtClean="0">
              <a:solidFill>
                <a:schemeClr val="tx1"/>
              </a:solidFill>
            </a:rPr>
            <a:t>to hop between IP addresses</a:t>
          </a:r>
          <a:endParaRPr lang="en-US" sz="1800" dirty="0">
            <a:solidFill>
              <a:schemeClr val="tx1"/>
            </a:solidFill>
          </a:endParaRPr>
        </a:p>
      </dgm:t>
    </dgm:pt>
    <dgm:pt modelId="{FDAE45CD-9ECB-4898-8DB4-20A54DE86913}" type="parTrans" cxnId="{37DC07DB-0B1D-4E0E-B3DE-ED98AA300F6C}">
      <dgm:prSet/>
      <dgm:spPr/>
      <dgm:t>
        <a:bodyPr/>
        <a:lstStyle/>
        <a:p>
          <a:endParaRPr lang="en-US"/>
        </a:p>
      </dgm:t>
    </dgm:pt>
    <dgm:pt modelId="{11306D3B-A182-425E-8D7A-54FE59D78951}" type="sibTrans" cxnId="{37DC07DB-0B1D-4E0E-B3DE-ED98AA300F6C}">
      <dgm:prSet/>
      <dgm:spPr/>
      <dgm:t>
        <a:bodyPr/>
        <a:lstStyle/>
        <a:p>
          <a:endParaRPr lang="en-US"/>
        </a:p>
      </dgm:t>
    </dgm:pt>
    <dgm:pt modelId="{1F6A5DD5-003C-4891-8CFC-04A1C92334EB}">
      <dgm:prSet phldrT="[Text]" custT="1"/>
      <dgm:spPr/>
      <dgm:t>
        <a:bodyPr/>
        <a:lstStyle/>
        <a:p>
          <a:pPr algn="r"/>
          <a:r>
            <a:rPr lang="en-US" sz="1800" b="1" dirty="0" smtClean="0">
              <a:solidFill>
                <a:schemeClr val="tx1"/>
              </a:solidFill>
            </a:rPr>
            <a:t>Slightly more</a:t>
          </a:r>
          <a:r>
            <a:rPr lang="en-US" sz="1800" dirty="0" smtClean="0">
              <a:solidFill>
                <a:schemeClr val="tx1"/>
              </a:solidFill>
            </a:rPr>
            <a:t> </a:t>
          </a:r>
          <a:r>
            <a:rPr lang="en-US" sz="1600" dirty="0" smtClean="0">
              <a:solidFill>
                <a:schemeClr val="tx1"/>
              </a:solidFill>
            </a:rPr>
            <a:t>expensive to hop between domains</a:t>
          </a:r>
          <a:endParaRPr lang="en-US" sz="1800" dirty="0">
            <a:solidFill>
              <a:schemeClr val="tx1"/>
            </a:solidFill>
          </a:endParaRPr>
        </a:p>
      </dgm:t>
    </dgm:pt>
    <dgm:pt modelId="{CEF1574B-6C8E-40DE-92EC-F7B37FA6E621}" type="parTrans" cxnId="{B1E8B5B4-73C1-4C08-AA3C-9C10B0AF0CCC}">
      <dgm:prSet/>
      <dgm:spPr/>
      <dgm:t>
        <a:bodyPr/>
        <a:lstStyle/>
        <a:p>
          <a:endParaRPr lang="en-US"/>
        </a:p>
      </dgm:t>
    </dgm:pt>
    <dgm:pt modelId="{86814B20-6079-42DA-8B7A-578B18A706DF}" type="sibTrans" cxnId="{B1E8B5B4-73C1-4C08-AA3C-9C10B0AF0CCC}">
      <dgm:prSet/>
      <dgm:spPr/>
      <dgm:t>
        <a:bodyPr/>
        <a:lstStyle/>
        <a:p>
          <a:endParaRPr lang="en-US"/>
        </a:p>
      </dgm:t>
    </dgm:pt>
    <dgm:pt modelId="{7790AD3E-4CD9-41EC-9A17-A7131092AC8A}">
      <dgm:prSet phldrT="[Text]" custT="1"/>
      <dgm:spPr/>
      <dgm:t>
        <a:bodyPr/>
        <a:lstStyle/>
        <a:p>
          <a:r>
            <a:rPr lang="en-US" sz="1800" b="1" dirty="0" smtClean="0">
              <a:solidFill>
                <a:schemeClr val="tx1"/>
              </a:solidFill>
            </a:rPr>
            <a:t>Difficult &amp; expensive: </a:t>
          </a:r>
          <a:r>
            <a:rPr lang="en-US" sz="1600" dirty="0" smtClean="0">
              <a:solidFill>
                <a:schemeClr val="tx1"/>
              </a:solidFill>
            </a:rPr>
            <a:t>Changing tactics and procedures to evade behavioral detection</a:t>
          </a:r>
          <a:endParaRPr lang="en-US" sz="1800" dirty="0">
            <a:solidFill>
              <a:schemeClr val="tx1"/>
            </a:solidFill>
          </a:endParaRPr>
        </a:p>
      </dgm:t>
    </dgm:pt>
    <dgm:pt modelId="{1A459A93-3D03-4179-8702-DB659A5848C3}" type="parTrans" cxnId="{59DF8122-9BDC-450B-8D72-25F90942ABFA}">
      <dgm:prSet/>
      <dgm:spPr/>
      <dgm:t>
        <a:bodyPr/>
        <a:lstStyle/>
        <a:p>
          <a:endParaRPr lang="en-US"/>
        </a:p>
      </dgm:t>
    </dgm:pt>
    <dgm:pt modelId="{7CDFADB2-AD82-42A3-9EFB-F7E33F79749A}" type="sibTrans" cxnId="{59DF8122-9BDC-450B-8D72-25F90942ABFA}">
      <dgm:prSet/>
      <dgm:spPr/>
      <dgm:t>
        <a:bodyPr/>
        <a:lstStyle/>
        <a:p>
          <a:endParaRPr lang="en-US"/>
        </a:p>
      </dgm:t>
    </dgm:pt>
    <dgm:pt modelId="{BD044E40-19AF-47C8-AA0E-7FB6E747C492}" type="pres">
      <dgm:prSet presAssocID="{8869739D-5117-4F6F-8E06-20963E8D6CFB}" presName="arrowDiagram" presStyleCnt="0">
        <dgm:presLayoutVars>
          <dgm:chMax val="5"/>
          <dgm:dir/>
          <dgm:resizeHandles val="exact"/>
        </dgm:presLayoutVars>
      </dgm:prSet>
      <dgm:spPr/>
    </dgm:pt>
    <dgm:pt modelId="{34E1398C-5363-47AE-8A4A-8E7DCA01CBF8}" type="pres">
      <dgm:prSet presAssocID="{8869739D-5117-4F6F-8E06-20963E8D6CFB}" presName="arrow" presStyleLbl="bgShp" presStyleIdx="0" presStyleCnt="1"/>
      <dgm:spPr/>
    </dgm:pt>
    <dgm:pt modelId="{5A9FE7AB-9219-4156-A8A7-72831D49132E}" type="pres">
      <dgm:prSet presAssocID="{8869739D-5117-4F6F-8E06-20963E8D6CFB}" presName="arrowDiagram3" presStyleCnt="0"/>
      <dgm:spPr/>
    </dgm:pt>
    <dgm:pt modelId="{9FD70BCC-1C7C-4B0F-88E4-486B2918947B}" type="pres">
      <dgm:prSet presAssocID="{12EFE4FB-0C52-4E8B-BCF9-46A146CE9361}" presName="bullet3a" presStyleLbl="node1" presStyleIdx="0" presStyleCnt="3"/>
      <dgm:spPr>
        <a:solidFill>
          <a:srgbClr val="00FF00"/>
        </a:solidFill>
      </dgm:spPr>
    </dgm:pt>
    <dgm:pt modelId="{43A39F3A-2936-4A42-9AE5-B1EBF8DFAABF}" type="pres">
      <dgm:prSet presAssocID="{12EFE4FB-0C52-4E8B-BCF9-46A146CE9361}" presName="textBox3a" presStyleLbl="revTx" presStyleIdx="0" presStyleCnt="3" custScaleY="60434" custLinFactNeighborX="9990" custLinFactNeighborY="-94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7DC993-6E1C-4AFB-940B-022248EF08C5}" type="pres">
      <dgm:prSet presAssocID="{1F6A5DD5-003C-4891-8CFC-04A1C92334EB}" presName="bullet3b" presStyleLbl="node1" presStyleIdx="1" presStyleCnt="3" custLinFactX="-100000" custLinFactY="60051" custLinFactNeighborX="-176783" custLinFactNeighborY="100000"/>
      <dgm:spPr>
        <a:solidFill>
          <a:srgbClr val="00CC00"/>
        </a:solidFill>
      </dgm:spPr>
    </dgm:pt>
    <dgm:pt modelId="{CDCD6708-DAAD-48F6-B044-8366D4EC0BC6}" type="pres">
      <dgm:prSet presAssocID="{1F6A5DD5-003C-4891-8CFC-04A1C92334EB}" presName="textBox3b" presStyleLbl="revTx" presStyleIdx="1" presStyleCnt="3" custScaleY="38102" custLinFactX="-60452" custLinFactNeighborX="-100000" custLinFactNeighborY="-507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93BCED-ADEE-464D-9E05-A033F731141A}" type="pres">
      <dgm:prSet presAssocID="{7790AD3E-4CD9-41EC-9A17-A7131092AC8A}" presName="bullet3c" presStyleLbl="node1" presStyleIdx="2" presStyleCnt="3"/>
      <dgm:spPr>
        <a:solidFill>
          <a:srgbClr val="006600"/>
        </a:solidFill>
      </dgm:spPr>
    </dgm:pt>
    <dgm:pt modelId="{58D320C7-B254-48A2-9DF5-56F635B6C7BE}" type="pres">
      <dgm:prSet presAssocID="{7790AD3E-4CD9-41EC-9A17-A7131092AC8A}" presName="textBox3c" presStyleLbl="revTx" presStyleIdx="2" presStyleCnt="3" custScaleX="127991" custScaleY="61801" custLinFactNeighborX="-16137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1E8B5B4-73C1-4C08-AA3C-9C10B0AF0CCC}" srcId="{8869739D-5117-4F6F-8E06-20963E8D6CFB}" destId="{1F6A5DD5-003C-4891-8CFC-04A1C92334EB}" srcOrd="1" destOrd="0" parTransId="{CEF1574B-6C8E-40DE-92EC-F7B37FA6E621}" sibTransId="{86814B20-6079-42DA-8B7A-578B18A706DF}"/>
    <dgm:cxn modelId="{1543051A-C1DE-43CC-878F-B02D87F7F22D}" type="presOf" srcId="{1F6A5DD5-003C-4891-8CFC-04A1C92334EB}" destId="{CDCD6708-DAAD-48F6-B044-8366D4EC0BC6}" srcOrd="0" destOrd="0" presId="urn:microsoft.com/office/officeart/2005/8/layout/arrow2"/>
    <dgm:cxn modelId="{32D1502D-0544-495B-BFAA-14052DD7165B}" type="presOf" srcId="{12EFE4FB-0C52-4E8B-BCF9-46A146CE9361}" destId="{43A39F3A-2936-4A42-9AE5-B1EBF8DFAABF}" srcOrd="0" destOrd="0" presId="urn:microsoft.com/office/officeart/2005/8/layout/arrow2"/>
    <dgm:cxn modelId="{CF364C25-AA94-42DC-A66F-2C4C200D8C2D}" type="presOf" srcId="{7790AD3E-4CD9-41EC-9A17-A7131092AC8A}" destId="{58D320C7-B254-48A2-9DF5-56F635B6C7BE}" srcOrd="0" destOrd="0" presId="urn:microsoft.com/office/officeart/2005/8/layout/arrow2"/>
    <dgm:cxn modelId="{1DF8D238-FB35-466C-BFD1-397F5784D09A}" type="presOf" srcId="{8869739D-5117-4F6F-8E06-20963E8D6CFB}" destId="{BD044E40-19AF-47C8-AA0E-7FB6E747C492}" srcOrd="0" destOrd="0" presId="urn:microsoft.com/office/officeart/2005/8/layout/arrow2"/>
    <dgm:cxn modelId="{59DF8122-9BDC-450B-8D72-25F90942ABFA}" srcId="{8869739D-5117-4F6F-8E06-20963E8D6CFB}" destId="{7790AD3E-4CD9-41EC-9A17-A7131092AC8A}" srcOrd="2" destOrd="0" parTransId="{1A459A93-3D03-4179-8702-DB659A5848C3}" sibTransId="{7CDFADB2-AD82-42A3-9EFB-F7E33F79749A}"/>
    <dgm:cxn modelId="{37DC07DB-0B1D-4E0E-B3DE-ED98AA300F6C}" srcId="{8869739D-5117-4F6F-8E06-20963E8D6CFB}" destId="{12EFE4FB-0C52-4E8B-BCF9-46A146CE9361}" srcOrd="0" destOrd="0" parTransId="{FDAE45CD-9ECB-4898-8DB4-20A54DE86913}" sibTransId="{11306D3B-A182-425E-8D7A-54FE59D78951}"/>
    <dgm:cxn modelId="{C318A7D1-9A40-4675-8415-1769BBC82C7A}" type="presParOf" srcId="{BD044E40-19AF-47C8-AA0E-7FB6E747C492}" destId="{34E1398C-5363-47AE-8A4A-8E7DCA01CBF8}" srcOrd="0" destOrd="0" presId="urn:microsoft.com/office/officeart/2005/8/layout/arrow2"/>
    <dgm:cxn modelId="{D10AE59D-18CD-4AF0-BCA1-0FB10C71FFD6}" type="presParOf" srcId="{BD044E40-19AF-47C8-AA0E-7FB6E747C492}" destId="{5A9FE7AB-9219-4156-A8A7-72831D49132E}" srcOrd="1" destOrd="0" presId="urn:microsoft.com/office/officeart/2005/8/layout/arrow2"/>
    <dgm:cxn modelId="{95D2BAB5-2CF8-4D5F-8B6A-D55BE9A13C11}" type="presParOf" srcId="{5A9FE7AB-9219-4156-A8A7-72831D49132E}" destId="{9FD70BCC-1C7C-4B0F-88E4-486B2918947B}" srcOrd="0" destOrd="0" presId="urn:microsoft.com/office/officeart/2005/8/layout/arrow2"/>
    <dgm:cxn modelId="{12F5AF15-4510-45C2-BA16-D6474E6E82DC}" type="presParOf" srcId="{5A9FE7AB-9219-4156-A8A7-72831D49132E}" destId="{43A39F3A-2936-4A42-9AE5-B1EBF8DFAABF}" srcOrd="1" destOrd="0" presId="urn:microsoft.com/office/officeart/2005/8/layout/arrow2"/>
    <dgm:cxn modelId="{684085DA-F753-4BA0-919A-F0D1A1F0B40F}" type="presParOf" srcId="{5A9FE7AB-9219-4156-A8A7-72831D49132E}" destId="{3F7DC993-6E1C-4AFB-940B-022248EF08C5}" srcOrd="2" destOrd="0" presId="urn:microsoft.com/office/officeart/2005/8/layout/arrow2"/>
    <dgm:cxn modelId="{102F8AED-951C-4133-928C-A8C2984E254A}" type="presParOf" srcId="{5A9FE7AB-9219-4156-A8A7-72831D49132E}" destId="{CDCD6708-DAAD-48F6-B044-8366D4EC0BC6}" srcOrd="3" destOrd="0" presId="urn:microsoft.com/office/officeart/2005/8/layout/arrow2"/>
    <dgm:cxn modelId="{D2FC397E-8274-4A0F-A87A-ED089E313FB4}" type="presParOf" srcId="{5A9FE7AB-9219-4156-A8A7-72831D49132E}" destId="{BB93BCED-ADEE-464D-9E05-A033F731141A}" srcOrd="4" destOrd="0" presId="urn:microsoft.com/office/officeart/2005/8/layout/arrow2"/>
    <dgm:cxn modelId="{A19A0685-1C01-471C-B062-908A953A1859}" type="presParOf" srcId="{5A9FE7AB-9219-4156-A8A7-72831D49132E}" destId="{58D320C7-B254-48A2-9DF5-56F635B6C7BE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7F65BF-F031-5F4A-9975-B27B9F37DD86}">
      <dsp:nvSpPr>
        <dsp:cNvPr id="0" name=""/>
        <dsp:cNvSpPr/>
      </dsp:nvSpPr>
      <dsp:spPr>
        <a:xfrm>
          <a:off x="0" y="444035"/>
          <a:ext cx="5759770" cy="575310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B78FE7A-3855-2F4D-B7AD-B5D7FA49247B}">
      <dsp:nvSpPr>
        <dsp:cNvPr id="0" name=""/>
        <dsp:cNvSpPr/>
      </dsp:nvSpPr>
      <dsp:spPr>
        <a:xfrm>
          <a:off x="131" y="0"/>
          <a:ext cx="631521" cy="57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b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Recon</a:t>
          </a:r>
          <a:endParaRPr lang="en-US" sz="1100" kern="1200" dirty="0"/>
        </a:p>
      </dsp:txBody>
      <dsp:txXfrm>
        <a:off x="131" y="0"/>
        <a:ext cx="631521" cy="575310"/>
      </dsp:txXfrm>
    </dsp:sp>
    <dsp:sp modelId="{F28D0253-FD52-CC4A-96FD-730E4EF164D7}">
      <dsp:nvSpPr>
        <dsp:cNvPr id="0" name=""/>
        <dsp:cNvSpPr/>
      </dsp:nvSpPr>
      <dsp:spPr>
        <a:xfrm>
          <a:off x="245292" y="647223"/>
          <a:ext cx="143827" cy="14382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5F47DC3-C2AE-CF45-A2DC-7312B9E8A04D}">
      <dsp:nvSpPr>
        <dsp:cNvPr id="0" name=""/>
        <dsp:cNvSpPr/>
      </dsp:nvSpPr>
      <dsp:spPr>
        <a:xfrm>
          <a:off x="664542" y="862965"/>
          <a:ext cx="947080" cy="57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err="1" smtClean="0"/>
            <a:t>Weaponize</a:t>
          </a:r>
          <a:endParaRPr lang="en-US" sz="1100" kern="1200" dirty="0"/>
        </a:p>
      </dsp:txBody>
      <dsp:txXfrm>
        <a:off x="664542" y="862965"/>
        <a:ext cx="947080" cy="575310"/>
      </dsp:txXfrm>
    </dsp:sp>
    <dsp:sp modelId="{715C9BDB-9DD1-5942-9A55-593D39BB666F}">
      <dsp:nvSpPr>
        <dsp:cNvPr id="0" name=""/>
        <dsp:cNvSpPr/>
      </dsp:nvSpPr>
      <dsp:spPr>
        <a:xfrm>
          <a:off x="1066169" y="647223"/>
          <a:ext cx="143827" cy="14382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598703D-C129-7842-BC61-B7A5033D1424}">
      <dsp:nvSpPr>
        <dsp:cNvPr id="0" name=""/>
        <dsp:cNvSpPr/>
      </dsp:nvSpPr>
      <dsp:spPr>
        <a:xfrm>
          <a:off x="1643199" y="0"/>
          <a:ext cx="631521" cy="57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b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Deliver</a:t>
          </a:r>
          <a:endParaRPr lang="en-US" sz="1100" kern="1200" dirty="0"/>
        </a:p>
      </dsp:txBody>
      <dsp:txXfrm>
        <a:off x="1643199" y="0"/>
        <a:ext cx="631521" cy="575310"/>
      </dsp:txXfrm>
    </dsp:sp>
    <dsp:sp modelId="{FD439BBB-4AB6-1B4A-8FAC-0A641CA68639}">
      <dsp:nvSpPr>
        <dsp:cNvPr id="0" name=""/>
        <dsp:cNvSpPr/>
      </dsp:nvSpPr>
      <dsp:spPr>
        <a:xfrm>
          <a:off x="1887046" y="647223"/>
          <a:ext cx="143827" cy="14382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40A35A3-3BD2-C047-8890-B7BDADCB258D}">
      <dsp:nvSpPr>
        <dsp:cNvPr id="0" name=""/>
        <dsp:cNvSpPr/>
      </dsp:nvSpPr>
      <dsp:spPr>
        <a:xfrm>
          <a:off x="2306297" y="862965"/>
          <a:ext cx="631521" cy="57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Exploit</a:t>
          </a:r>
          <a:endParaRPr lang="en-US" sz="1100" kern="1200" dirty="0"/>
        </a:p>
      </dsp:txBody>
      <dsp:txXfrm>
        <a:off x="2306297" y="862965"/>
        <a:ext cx="631521" cy="575310"/>
      </dsp:txXfrm>
    </dsp:sp>
    <dsp:sp modelId="{9ABA3603-07F1-474F-BDDD-6D32698E7834}">
      <dsp:nvSpPr>
        <dsp:cNvPr id="0" name=""/>
        <dsp:cNvSpPr/>
      </dsp:nvSpPr>
      <dsp:spPr>
        <a:xfrm>
          <a:off x="2550144" y="647223"/>
          <a:ext cx="143827" cy="14382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3C84799-6A71-7A4B-8B74-B45D5596C308}">
      <dsp:nvSpPr>
        <dsp:cNvPr id="0" name=""/>
        <dsp:cNvSpPr/>
      </dsp:nvSpPr>
      <dsp:spPr>
        <a:xfrm>
          <a:off x="2998703" y="0"/>
          <a:ext cx="631521" cy="57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b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Control</a:t>
          </a:r>
          <a:endParaRPr lang="en-US" sz="1100" kern="1200" dirty="0"/>
        </a:p>
      </dsp:txBody>
      <dsp:txXfrm>
        <a:off x="2998703" y="0"/>
        <a:ext cx="631521" cy="575310"/>
      </dsp:txXfrm>
    </dsp:sp>
    <dsp:sp modelId="{84B9E280-778D-E643-B6FF-AB7C246C155C}">
      <dsp:nvSpPr>
        <dsp:cNvPr id="0" name=""/>
        <dsp:cNvSpPr/>
      </dsp:nvSpPr>
      <dsp:spPr>
        <a:xfrm>
          <a:off x="3213241" y="647223"/>
          <a:ext cx="143827" cy="14382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BA9E9F2-CE24-1849-A266-5AD2881DAC6D}">
      <dsp:nvSpPr>
        <dsp:cNvPr id="0" name=""/>
        <dsp:cNvSpPr/>
      </dsp:nvSpPr>
      <dsp:spPr>
        <a:xfrm>
          <a:off x="3632492" y="862965"/>
          <a:ext cx="727948" cy="57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Execute</a:t>
          </a:r>
          <a:endParaRPr lang="en-US" sz="1100" kern="1200" dirty="0"/>
        </a:p>
      </dsp:txBody>
      <dsp:txXfrm>
        <a:off x="3632492" y="862965"/>
        <a:ext cx="727948" cy="575310"/>
      </dsp:txXfrm>
    </dsp:sp>
    <dsp:sp modelId="{907635E2-C028-574B-8054-B7925B35B27A}">
      <dsp:nvSpPr>
        <dsp:cNvPr id="0" name=""/>
        <dsp:cNvSpPr/>
      </dsp:nvSpPr>
      <dsp:spPr>
        <a:xfrm>
          <a:off x="3924553" y="647223"/>
          <a:ext cx="143827" cy="14382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E7BC97D-1C58-EC4B-A939-868659D6F2A3}">
      <dsp:nvSpPr>
        <dsp:cNvPr id="0" name=""/>
        <dsp:cNvSpPr/>
      </dsp:nvSpPr>
      <dsp:spPr>
        <a:xfrm>
          <a:off x="4392017" y="0"/>
          <a:ext cx="790330" cy="57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b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Maintain</a:t>
          </a:r>
          <a:endParaRPr lang="en-US" sz="1100" kern="1200" dirty="0"/>
        </a:p>
      </dsp:txBody>
      <dsp:txXfrm>
        <a:off x="4392017" y="0"/>
        <a:ext cx="790330" cy="575310"/>
      </dsp:txXfrm>
    </dsp:sp>
    <dsp:sp modelId="{BBC61C80-184A-2442-B1BE-0C8E7994E7D6}">
      <dsp:nvSpPr>
        <dsp:cNvPr id="0" name=""/>
        <dsp:cNvSpPr/>
      </dsp:nvSpPr>
      <dsp:spPr>
        <a:xfrm>
          <a:off x="4715268" y="647223"/>
          <a:ext cx="143827" cy="14382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E1398C-5363-47AE-8A4A-8E7DCA01CBF8}">
      <dsp:nvSpPr>
        <dsp:cNvPr id="0" name=""/>
        <dsp:cNvSpPr/>
      </dsp:nvSpPr>
      <dsp:spPr>
        <a:xfrm>
          <a:off x="494029" y="0"/>
          <a:ext cx="7241540" cy="4525963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D70BCC-1C7C-4B0F-88E4-486B2918947B}">
      <dsp:nvSpPr>
        <dsp:cNvPr id="0" name=""/>
        <dsp:cNvSpPr/>
      </dsp:nvSpPr>
      <dsp:spPr>
        <a:xfrm>
          <a:off x="1413705" y="3123819"/>
          <a:ext cx="188280" cy="188280"/>
        </a:xfrm>
        <a:prstGeom prst="ellipse">
          <a:avLst/>
        </a:prstGeom>
        <a:solidFill>
          <a:srgbClr val="00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A39F3A-2936-4A42-9AE5-B1EBF8DFAABF}">
      <dsp:nvSpPr>
        <dsp:cNvPr id="0" name=""/>
        <dsp:cNvSpPr/>
      </dsp:nvSpPr>
      <dsp:spPr>
        <a:xfrm>
          <a:off x="1676404" y="3352801"/>
          <a:ext cx="1687279" cy="7904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766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1"/>
              </a:solidFill>
            </a:rPr>
            <a:t>Trivial/cheap </a:t>
          </a:r>
          <a:r>
            <a:rPr lang="en-US" sz="1600" kern="1200" dirty="0" smtClean="0">
              <a:solidFill>
                <a:schemeClr val="tx1"/>
              </a:solidFill>
            </a:rPr>
            <a:t>to hop between IP addresses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1676404" y="3352801"/>
        <a:ext cx="1687279" cy="790478"/>
      </dsp:txXfrm>
    </dsp:sp>
    <dsp:sp modelId="{3F7DC993-6E1C-4AFB-940B-022248EF08C5}">
      <dsp:nvSpPr>
        <dsp:cNvPr id="0" name=""/>
        <dsp:cNvSpPr/>
      </dsp:nvSpPr>
      <dsp:spPr>
        <a:xfrm>
          <a:off x="2133601" y="2438400"/>
          <a:ext cx="340352" cy="340352"/>
        </a:xfrm>
        <a:prstGeom prst="ellipse">
          <a:avLst/>
        </a:prstGeom>
        <a:solidFill>
          <a:srgbClr val="00CC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CD6708-DAAD-48F6-B044-8366D4EC0BC6}">
      <dsp:nvSpPr>
        <dsp:cNvPr id="0" name=""/>
        <dsp:cNvSpPr/>
      </dsp:nvSpPr>
      <dsp:spPr>
        <a:xfrm>
          <a:off x="457207" y="1576486"/>
          <a:ext cx="1737969" cy="9381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0346" tIns="0" rIns="0" bIns="0" numCol="1" spcCol="1270" anchor="t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1"/>
              </a:solidFill>
            </a:rPr>
            <a:t>Slightly more</a:t>
          </a:r>
          <a:r>
            <a:rPr lang="en-US" sz="1800" kern="1200" dirty="0" smtClean="0">
              <a:solidFill>
                <a:schemeClr val="tx1"/>
              </a:solidFill>
            </a:rPr>
            <a:t> </a:t>
          </a:r>
          <a:r>
            <a:rPr lang="en-US" sz="1600" kern="1200" dirty="0" smtClean="0">
              <a:solidFill>
                <a:schemeClr val="tx1"/>
              </a:solidFill>
            </a:rPr>
            <a:t>expensive to hop between domains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457207" y="1576486"/>
        <a:ext cx="1737969" cy="938118"/>
      </dsp:txXfrm>
    </dsp:sp>
    <dsp:sp modelId="{BB93BCED-ADEE-464D-9E05-A033F731141A}">
      <dsp:nvSpPr>
        <dsp:cNvPr id="0" name=""/>
        <dsp:cNvSpPr/>
      </dsp:nvSpPr>
      <dsp:spPr>
        <a:xfrm>
          <a:off x="5074304" y="1145068"/>
          <a:ext cx="470700" cy="470700"/>
        </a:xfrm>
        <a:prstGeom prst="ellipse">
          <a:avLst/>
        </a:prstGeom>
        <a:solidFill>
          <a:srgbClr val="0066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D320C7-B254-48A2-9DF5-56F635B6C7BE}">
      <dsp:nvSpPr>
        <dsp:cNvPr id="0" name=""/>
        <dsp:cNvSpPr/>
      </dsp:nvSpPr>
      <dsp:spPr>
        <a:xfrm>
          <a:off x="4785960" y="1981201"/>
          <a:ext cx="2224444" cy="19439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9414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1"/>
              </a:solidFill>
            </a:rPr>
            <a:t>Difficult &amp; expensive: </a:t>
          </a:r>
          <a:r>
            <a:rPr lang="en-US" sz="1600" kern="1200" dirty="0" smtClean="0">
              <a:solidFill>
                <a:schemeClr val="tx1"/>
              </a:solidFill>
            </a:rPr>
            <a:t>Changing tactics and procedures to evade behavioral detection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4785960" y="1981201"/>
        <a:ext cx="2224444" cy="19439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DC58A4-1F39-4E10-B40C-ECB2E4998083}" type="datetimeFigureOut">
              <a:rPr lang="en-US" smtClean="0"/>
              <a:t>3/20/13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BFFE62-8B6F-4B6C-87A1-15BE8E6B7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5614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BF3212-CA4A-4372-B18F-FDBCACCE5573}" type="datetimeFigureOut">
              <a:rPr lang="en-US" smtClean="0"/>
              <a:t>3/20/13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CCDFB8-CE1E-4CEA-A9A7-0392F6941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8688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/>
            <a:r>
              <a:rPr lang="en-US" sz="2000" dirty="0"/>
              <a:t>The Structured Threat Information eXpression (STIX) is a</a:t>
            </a:r>
            <a:r>
              <a:rPr lang="en-US" sz="2000" b="1" i="1" dirty="0"/>
              <a:t> language</a:t>
            </a:r>
            <a:r>
              <a:rPr lang="en-US" sz="2000" dirty="0"/>
              <a:t>, being developed in collaboration with any and all interested parties, for the specification, capture, characterization and communication of </a:t>
            </a:r>
            <a:r>
              <a:rPr lang="en-US" sz="2000" b="1" i="1" dirty="0"/>
              <a:t>cyber threat information</a:t>
            </a:r>
            <a:r>
              <a:rPr lang="en-US" sz="2000" dirty="0"/>
              <a:t>.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7A6621-53E9-4397-B1EE-B24C4E32D0B8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2159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7A6621-53E9-4397-B1EE-B24C4E32D0B8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5359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7A6621-53E9-4397-B1EE-B24C4E32D0B8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5359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7A6621-53E9-4397-B1EE-B24C4E32D0B8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5359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7A6621-53E9-4397-B1EE-B24C4E32D0B8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5359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7A6621-53E9-4397-B1EE-B24C4E32D0B8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5359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7A6621-53E9-4397-B1EE-B24C4E32D0B8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5359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7A6621-53E9-4397-B1EE-B24C4E32D0B8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5359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7A6621-53E9-4397-B1EE-B24C4E32D0B8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5359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7A6621-53E9-4397-B1EE-B24C4E32D0B8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5359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7A6621-53E9-4397-B1EE-B24C4E32D0B8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5359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629107" y="2568939"/>
            <a:ext cx="4719887" cy="389922"/>
          </a:xfrm>
        </p:spPr>
        <p:txBody>
          <a:bodyPr/>
          <a:lstStyle>
            <a:lvl1pPr marL="0" indent="0">
              <a:buFont typeface="Wingdings" pitchFamily="2" charset="2"/>
              <a:buNone/>
              <a:defRPr b="1" spc="0" baseline="0">
                <a:solidFill>
                  <a:schemeClr val="tx2"/>
                </a:solidFill>
                <a:latin typeface="Helvetica LT Std" pitchFamily="34" charset="0"/>
                <a:cs typeface="Calibri" pitchFamily="34" charset="0"/>
              </a:defRPr>
            </a:lvl1pPr>
          </a:lstStyle>
          <a:p>
            <a:r>
              <a:rPr lang="en-US" altLang="en-US" dirty="0" smtClean="0"/>
              <a:t>Author</a:t>
            </a:r>
            <a:endParaRPr lang="en-US" altLang="en-US" dirty="0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614478" y="368932"/>
            <a:ext cx="7367518" cy="1981200"/>
          </a:xfrm>
        </p:spPr>
        <p:txBody>
          <a:bodyPr anchor="b" anchorCtr="0">
            <a:normAutofit/>
          </a:bodyPr>
          <a:lstStyle>
            <a:lvl1pPr algn="l">
              <a:lnSpc>
                <a:spcPts val="4400"/>
              </a:lnSpc>
              <a:defRPr sz="4000" b="1">
                <a:solidFill>
                  <a:schemeClr val="tx2"/>
                </a:solidFill>
                <a:latin typeface="Helvetica LT Std" pitchFamily="34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Title here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0" y="0"/>
            <a:ext cx="407324" cy="2398143"/>
          </a:xfrm>
          <a:prstGeom prst="rect">
            <a:avLst/>
          </a:prstGeom>
          <a:solidFill>
            <a:srgbClr val="C1CD23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ts val="2500"/>
              </a:lnSpc>
              <a:spcBef>
                <a:spcPct val="0"/>
              </a:spcBef>
              <a:spcAft>
                <a:spcPts val="1000"/>
              </a:spcAft>
              <a:buClr>
                <a:srgbClr val="FDAA03"/>
              </a:buClr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Rectangle 13"/>
          <p:cNvSpPr/>
          <p:nvPr userDrawn="1"/>
        </p:nvSpPr>
        <p:spPr bwMode="auto">
          <a:xfrm>
            <a:off x="0" y="2510287"/>
            <a:ext cx="407324" cy="4347713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ts val="2500"/>
              </a:lnSpc>
              <a:spcBef>
                <a:spcPct val="0"/>
              </a:spcBef>
              <a:spcAft>
                <a:spcPts val="1000"/>
              </a:spcAft>
              <a:buClr>
                <a:srgbClr val="FDAA03"/>
              </a:buClr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82" y="6540145"/>
            <a:ext cx="670505" cy="243820"/>
          </a:xfrm>
          <a:prstGeom prst="rect">
            <a:avLst/>
          </a:prstGeom>
        </p:spPr>
      </p:pic>
      <p:cxnSp>
        <p:nvCxnSpPr>
          <p:cNvPr id="17" name="Straight Connector 16"/>
          <p:cNvCxnSpPr/>
          <p:nvPr userDrawn="1"/>
        </p:nvCxnSpPr>
        <p:spPr bwMode="auto">
          <a:xfrm>
            <a:off x="694944" y="2441153"/>
            <a:ext cx="8081043" cy="0"/>
          </a:xfrm>
          <a:prstGeom prst="line">
            <a:avLst/>
          </a:prstGeom>
          <a:solidFill>
            <a:srgbClr val="FFCC99"/>
          </a:solidFill>
          <a:ln w="12700" cap="flat" cmpd="sng" algn="ctr">
            <a:solidFill>
              <a:srgbClr val="C1CD2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Footer Placeholder 4"/>
          <p:cNvSpPr txBox="1">
            <a:spLocks/>
          </p:cNvSpPr>
          <p:nvPr userDrawn="1"/>
        </p:nvSpPr>
        <p:spPr>
          <a:xfrm>
            <a:off x="545737" y="6540146"/>
            <a:ext cx="6931387" cy="2762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l" defTabSz="914400" rtl="0" eaLnBrk="1" latinLnBrk="0" hangingPunct="1">
              <a:lnSpc>
                <a:spcPts val="1300"/>
              </a:lnSpc>
              <a:spcAft>
                <a:spcPct val="0"/>
              </a:spcAft>
              <a:tabLst>
                <a:tab pos="3600450" algn="l"/>
              </a:tabLst>
              <a:defRPr sz="700" kern="1200">
                <a:solidFill>
                  <a:schemeClr val="tx1">
                    <a:tint val="75000"/>
                  </a:schemeClr>
                </a:solidFill>
                <a:latin typeface="Helvetica LT Std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© 2013 The MITRE Corporation. All rights reserved.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196080"/>
            <a:ext cx="8229600" cy="4798356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bg2"/>
              </a:buClr>
              <a:buFont typeface="Courier New"/>
              <a:buChar char="►"/>
              <a:defRPr sz="2400" baseline="0">
                <a:latin typeface="Myriad Pro"/>
                <a:cs typeface="Myriad Pro"/>
              </a:defRPr>
            </a:lvl1pPr>
            <a:lvl2pPr marL="742950" indent="-285750">
              <a:buClr>
                <a:schemeClr val="bg2"/>
              </a:buClr>
              <a:buFont typeface="Courier New"/>
              <a:buChar char="►"/>
              <a:defRPr sz="2000" baseline="0">
                <a:latin typeface="Myriad Pro"/>
                <a:cs typeface="Myriad Pro"/>
              </a:defRPr>
            </a:lvl2pPr>
            <a:lvl3pPr marL="1143000" indent="-228600">
              <a:buClr>
                <a:schemeClr val="bg2"/>
              </a:buClr>
              <a:buFont typeface="Courier New"/>
              <a:buChar char="►"/>
              <a:defRPr sz="1800" baseline="0">
                <a:latin typeface="Myriad Pro"/>
                <a:cs typeface="Myriad Pro"/>
              </a:defRPr>
            </a:lvl3pPr>
            <a:lvl4pPr marL="1600200" indent="-228600">
              <a:buClr>
                <a:srgbClr val="12CDF8"/>
              </a:buClr>
              <a:buFont typeface="Courier New"/>
              <a:buChar char="►"/>
              <a:defRPr>
                <a:latin typeface="Myriad Pro"/>
                <a:cs typeface="Myriad Pro"/>
              </a:defRPr>
            </a:lvl4pPr>
            <a:lvl5pPr marL="2057400" indent="-228600">
              <a:buClr>
                <a:srgbClr val="12CDF8"/>
              </a:buClr>
              <a:buFont typeface="Courier New"/>
              <a:buChar char="►"/>
              <a:defRPr>
                <a:latin typeface="Myriad Pro"/>
                <a:cs typeface="Myriad Pro"/>
              </a:defRPr>
            </a:lvl5pPr>
          </a:lstStyle>
          <a:p>
            <a:pPr lvl="0"/>
            <a:r>
              <a:rPr lang="en-US" dirty="0" smtClean="0"/>
              <a:t>Your talking point bullet text here </a:t>
            </a:r>
          </a:p>
          <a:p>
            <a:pPr lvl="1"/>
            <a:r>
              <a:rPr lang="en-US" dirty="0" smtClean="0"/>
              <a:t>Your next talking point bullet here</a:t>
            </a:r>
          </a:p>
          <a:p>
            <a:pPr lvl="2"/>
            <a:r>
              <a:rPr lang="en-US" dirty="0" smtClean="0"/>
              <a:t>Third talking point, </a:t>
            </a:r>
            <a:r>
              <a:rPr lang="en-US" dirty="0" err="1" smtClean="0"/>
              <a:t>ect</a:t>
            </a:r>
            <a:r>
              <a:rPr lang="en-US" dirty="0" smtClean="0"/>
              <a:t>.</a:t>
            </a:r>
          </a:p>
          <a:p>
            <a:pPr lvl="2"/>
            <a:r>
              <a:rPr lang="en-US" dirty="0" smtClean="0"/>
              <a:t>Bullet can be indented by pressing the Tab Key</a:t>
            </a:r>
          </a:p>
          <a:p>
            <a:pPr lvl="2"/>
            <a:r>
              <a:rPr lang="en-US" dirty="0" smtClean="0"/>
              <a:t>Third level bullet is created by pressing Tab again</a:t>
            </a:r>
          </a:p>
          <a:p>
            <a:pPr lvl="2"/>
            <a:r>
              <a:rPr lang="en-US" dirty="0" smtClean="0"/>
              <a:t>Reverse indents by pressing the Shift + Tab keys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99016"/>
            <a:ext cx="9144000" cy="865187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4000" b="0" i="0">
                <a:solidFill>
                  <a:srgbClr val="000000"/>
                </a:solidFill>
                <a:latin typeface="Myriad Pro Cond"/>
                <a:cs typeface="Myriad Pro Cond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INSERT SLIDE 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4434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196080"/>
            <a:ext cx="8229600" cy="4798356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bg2"/>
              </a:buClr>
              <a:buFont typeface="Courier New"/>
              <a:buChar char="►"/>
              <a:defRPr sz="2400" baseline="0">
                <a:latin typeface="Myriad Pro"/>
                <a:cs typeface="Myriad Pro"/>
              </a:defRPr>
            </a:lvl1pPr>
            <a:lvl2pPr marL="742950" indent="-285750">
              <a:buClr>
                <a:schemeClr val="bg2"/>
              </a:buClr>
              <a:buFont typeface="Courier New"/>
              <a:buChar char="►"/>
              <a:defRPr sz="2000" baseline="0">
                <a:latin typeface="Myriad Pro"/>
                <a:cs typeface="Myriad Pro"/>
              </a:defRPr>
            </a:lvl2pPr>
            <a:lvl3pPr marL="1143000" indent="-228600">
              <a:buClr>
                <a:schemeClr val="bg2"/>
              </a:buClr>
              <a:buFont typeface="Courier New"/>
              <a:buChar char="►"/>
              <a:defRPr sz="1800" baseline="0">
                <a:latin typeface="Myriad Pro"/>
                <a:cs typeface="Myriad Pro"/>
              </a:defRPr>
            </a:lvl3pPr>
            <a:lvl4pPr marL="1600200" indent="-228600">
              <a:buClr>
                <a:srgbClr val="12CDF8"/>
              </a:buClr>
              <a:buFont typeface="Courier New"/>
              <a:buChar char="►"/>
              <a:defRPr>
                <a:latin typeface="Myriad Pro"/>
                <a:cs typeface="Myriad Pro"/>
              </a:defRPr>
            </a:lvl4pPr>
            <a:lvl5pPr marL="2057400" indent="-228600">
              <a:buClr>
                <a:srgbClr val="12CDF8"/>
              </a:buClr>
              <a:buFont typeface="Courier New"/>
              <a:buChar char="►"/>
              <a:defRPr>
                <a:latin typeface="Myriad Pro"/>
                <a:cs typeface="Myriad Pro"/>
              </a:defRPr>
            </a:lvl5pPr>
          </a:lstStyle>
          <a:p>
            <a:pPr lvl="0"/>
            <a:r>
              <a:rPr lang="en-US" dirty="0" smtClean="0"/>
              <a:t>Your talking point bullet text here </a:t>
            </a:r>
          </a:p>
          <a:p>
            <a:pPr lvl="1"/>
            <a:r>
              <a:rPr lang="en-US" dirty="0" smtClean="0"/>
              <a:t>Your next talking point bullet here</a:t>
            </a:r>
          </a:p>
          <a:p>
            <a:pPr lvl="2"/>
            <a:r>
              <a:rPr lang="en-US" dirty="0" smtClean="0"/>
              <a:t>Third talking point, </a:t>
            </a:r>
            <a:r>
              <a:rPr lang="en-US" dirty="0" err="1" smtClean="0"/>
              <a:t>ect</a:t>
            </a:r>
            <a:r>
              <a:rPr lang="en-US" dirty="0" smtClean="0"/>
              <a:t>.</a:t>
            </a:r>
          </a:p>
          <a:p>
            <a:pPr lvl="2"/>
            <a:r>
              <a:rPr lang="en-US" dirty="0" smtClean="0"/>
              <a:t>Bullet can be indented by pressing the Tab Key</a:t>
            </a:r>
          </a:p>
          <a:p>
            <a:pPr lvl="2"/>
            <a:r>
              <a:rPr lang="en-US" dirty="0" smtClean="0"/>
              <a:t>Third level bullet is created by pressing Tab again</a:t>
            </a:r>
          </a:p>
          <a:p>
            <a:pPr lvl="2"/>
            <a:r>
              <a:rPr lang="en-US" dirty="0" smtClean="0"/>
              <a:t>Reverse indents by pressing the Shift + Tab keys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99016"/>
            <a:ext cx="9144000" cy="865187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4000" b="0" i="0">
                <a:solidFill>
                  <a:srgbClr val="000000"/>
                </a:solidFill>
                <a:latin typeface="Myriad Pro Cond"/>
                <a:cs typeface="Myriad Pro Cond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INSERT SLIDE 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92777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196080"/>
            <a:ext cx="8229600" cy="4798356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bg2"/>
              </a:buClr>
              <a:buFont typeface="Courier New"/>
              <a:buChar char="►"/>
              <a:defRPr sz="2400" baseline="0">
                <a:latin typeface="Myriad Pro"/>
                <a:cs typeface="Myriad Pro"/>
              </a:defRPr>
            </a:lvl1pPr>
            <a:lvl2pPr marL="742950" indent="-285750">
              <a:buClr>
                <a:schemeClr val="bg2"/>
              </a:buClr>
              <a:buFont typeface="Courier New"/>
              <a:buChar char="►"/>
              <a:defRPr sz="2000" baseline="0">
                <a:latin typeface="Myriad Pro"/>
                <a:cs typeface="Myriad Pro"/>
              </a:defRPr>
            </a:lvl2pPr>
            <a:lvl3pPr marL="1143000" indent="-228600">
              <a:buClr>
                <a:schemeClr val="bg2"/>
              </a:buClr>
              <a:buFont typeface="Courier New"/>
              <a:buChar char="►"/>
              <a:defRPr sz="1800" baseline="0">
                <a:latin typeface="Myriad Pro"/>
                <a:cs typeface="Myriad Pro"/>
              </a:defRPr>
            </a:lvl3pPr>
            <a:lvl4pPr marL="1600200" indent="-228600">
              <a:buClr>
                <a:srgbClr val="12CDF8"/>
              </a:buClr>
              <a:buFont typeface="Courier New"/>
              <a:buChar char="►"/>
              <a:defRPr>
                <a:latin typeface="Myriad Pro"/>
                <a:cs typeface="Myriad Pro"/>
              </a:defRPr>
            </a:lvl4pPr>
            <a:lvl5pPr marL="2057400" indent="-228600">
              <a:buClr>
                <a:srgbClr val="12CDF8"/>
              </a:buClr>
              <a:buFont typeface="Courier New"/>
              <a:buChar char="►"/>
              <a:defRPr>
                <a:latin typeface="Myriad Pro"/>
                <a:cs typeface="Myriad Pro"/>
              </a:defRPr>
            </a:lvl5pPr>
          </a:lstStyle>
          <a:p>
            <a:pPr lvl="0"/>
            <a:r>
              <a:rPr lang="en-US" dirty="0" smtClean="0"/>
              <a:t>Your talking point bullet text here </a:t>
            </a:r>
          </a:p>
          <a:p>
            <a:pPr lvl="1"/>
            <a:r>
              <a:rPr lang="en-US" dirty="0" smtClean="0"/>
              <a:t>Your next talking point bullet here</a:t>
            </a:r>
          </a:p>
          <a:p>
            <a:pPr lvl="2"/>
            <a:r>
              <a:rPr lang="en-US" dirty="0" smtClean="0"/>
              <a:t>Third talking point, </a:t>
            </a:r>
            <a:r>
              <a:rPr lang="en-US" dirty="0" err="1" smtClean="0"/>
              <a:t>ect</a:t>
            </a:r>
            <a:r>
              <a:rPr lang="en-US" dirty="0" smtClean="0"/>
              <a:t>.</a:t>
            </a:r>
          </a:p>
          <a:p>
            <a:pPr lvl="2"/>
            <a:r>
              <a:rPr lang="en-US" dirty="0" smtClean="0"/>
              <a:t>Bullet can be indented by pressing the Tab Key</a:t>
            </a:r>
          </a:p>
          <a:p>
            <a:pPr lvl="2"/>
            <a:r>
              <a:rPr lang="en-US" dirty="0" smtClean="0"/>
              <a:t>Third level bullet is created by pressing Tab again</a:t>
            </a:r>
          </a:p>
          <a:p>
            <a:pPr lvl="2"/>
            <a:r>
              <a:rPr lang="en-US" dirty="0" smtClean="0"/>
              <a:t>Reverse indents by pressing the Shift + Tab keys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99016"/>
            <a:ext cx="9144000" cy="865187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4000" b="0" i="0">
                <a:solidFill>
                  <a:srgbClr val="000000"/>
                </a:solidFill>
                <a:latin typeface="Myriad Pro Cond"/>
                <a:cs typeface="Myriad Pro Cond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INSERT SLIDE 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67603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629106" y="1447800"/>
            <a:ext cx="8123009" cy="4678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spcAft>
                <a:spcPts val="600"/>
              </a:spcAft>
              <a:defRPr sz="2000">
                <a:solidFill>
                  <a:schemeClr val="tx1"/>
                </a:solidFill>
                <a:latin typeface="Helvetica LT Std" pitchFamily="34" charset="0"/>
                <a:ea typeface="Verdana" pitchFamily="34" charset="0"/>
                <a:cs typeface="Verdana" pitchFamily="34" charset="0"/>
              </a:defRPr>
            </a:lvl1pPr>
            <a:lvl2pPr>
              <a:spcAft>
                <a:spcPts val="600"/>
              </a:spcAft>
              <a:defRPr sz="2000">
                <a:solidFill>
                  <a:schemeClr val="tx1"/>
                </a:solidFill>
                <a:latin typeface="Helvetica LT Std" pitchFamily="34" charset="0"/>
                <a:ea typeface="Verdana" pitchFamily="34" charset="0"/>
                <a:cs typeface="Verdana" pitchFamily="34" charset="0"/>
              </a:defRPr>
            </a:lvl2pPr>
            <a:lvl3pPr>
              <a:spcAft>
                <a:spcPts val="600"/>
              </a:spcAft>
              <a:defRPr sz="1800">
                <a:solidFill>
                  <a:schemeClr val="tx1"/>
                </a:solidFill>
                <a:latin typeface="Helvetica LT Std" pitchFamily="34" charset="0"/>
                <a:ea typeface="Verdana" pitchFamily="34" charset="0"/>
                <a:cs typeface="Verdana" pitchFamily="34" charset="0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1217" y="76200"/>
            <a:ext cx="495766" cy="1809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Helvetica LT Std" pitchFamily="34" charset="0"/>
              </a:defRPr>
            </a:lvl1pPr>
          </a:lstStyle>
          <a:p>
            <a:r>
              <a:rPr lang="en-US" dirty="0" smtClean="0">
                <a:solidFill>
                  <a:srgbClr val="C1CD23"/>
                </a:solidFill>
              </a:rPr>
              <a:t>|</a:t>
            </a:r>
            <a:r>
              <a:rPr lang="en-US" dirty="0" smtClean="0"/>
              <a:t> </a:t>
            </a:r>
            <a:fld id="{295008BC-DA31-4D19-837B-EFA4386B05F5}" type="slidenum"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r>
              <a:rPr lang="en-US" dirty="0" smtClean="0"/>
              <a:t> </a:t>
            </a:r>
            <a:r>
              <a:rPr lang="en-US" dirty="0" smtClean="0">
                <a:solidFill>
                  <a:srgbClr val="C1CD23"/>
                </a:solidFill>
              </a:rPr>
              <a:t>|</a:t>
            </a:r>
            <a:endParaRPr lang="en-US" dirty="0">
              <a:solidFill>
                <a:srgbClr val="C1CD23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229600" cy="9445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45737" y="6540146"/>
            <a:ext cx="6931387" cy="2762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14400">
              <a:lnSpc>
                <a:spcPts val="1300"/>
              </a:lnSpc>
              <a:spcAft>
                <a:spcPct val="0"/>
              </a:spcAft>
              <a:tabLst>
                <a:tab pos="3600450" algn="l"/>
              </a:tabLst>
              <a:defRPr sz="700">
                <a:solidFill>
                  <a:schemeClr val="tx1">
                    <a:tint val="75000"/>
                  </a:schemeClr>
                </a:solidFill>
                <a:latin typeface="Helvetica LT Std" pitchFamily="34" charset="0"/>
              </a:defRPr>
            </a:lvl1pPr>
          </a:lstStyle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2718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629106" y="1447800"/>
            <a:ext cx="8123009" cy="4678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spcAft>
                <a:spcPts val="600"/>
              </a:spcAft>
              <a:defRPr sz="2000">
                <a:solidFill>
                  <a:schemeClr val="tx1"/>
                </a:solidFill>
                <a:latin typeface="Helvetica LT Std" pitchFamily="34" charset="0"/>
                <a:ea typeface="Verdana" pitchFamily="34" charset="0"/>
                <a:cs typeface="Verdana" pitchFamily="34" charset="0"/>
              </a:defRPr>
            </a:lvl1pPr>
            <a:lvl2pPr>
              <a:spcAft>
                <a:spcPts val="600"/>
              </a:spcAft>
              <a:defRPr sz="2000">
                <a:solidFill>
                  <a:schemeClr val="tx1"/>
                </a:solidFill>
                <a:latin typeface="Helvetica LT Std" pitchFamily="34" charset="0"/>
                <a:ea typeface="Verdana" pitchFamily="34" charset="0"/>
                <a:cs typeface="Verdana" pitchFamily="34" charset="0"/>
              </a:defRPr>
            </a:lvl2pPr>
            <a:lvl3pPr>
              <a:spcAft>
                <a:spcPts val="600"/>
              </a:spcAft>
              <a:defRPr sz="1800">
                <a:solidFill>
                  <a:schemeClr val="tx1"/>
                </a:solidFill>
                <a:latin typeface="Helvetica LT Std" pitchFamily="34" charset="0"/>
                <a:ea typeface="Verdana" pitchFamily="34" charset="0"/>
                <a:cs typeface="Verdana" pitchFamily="34" charset="0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1217" y="76200"/>
            <a:ext cx="495766" cy="1809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Helvetica LT Std" pitchFamily="34" charset="0"/>
              </a:defRPr>
            </a:lvl1pPr>
          </a:lstStyle>
          <a:p>
            <a:r>
              <a:rPr lang="en-US" dirty="0" smtClean="0">
                <a:solidFill>
                  <a:srgbClr val="C1CD23"/>
                </a:solidFill>
              </a:rPr>
              <a:t>|</a:t>
            </a:r>
            <a:r>
              <a:rPr lang="en-US" dirty="0" smtClean="0"/>
              <a:t> </a:t>
            </a:r>
            <a:fld id="{295008BC-DA31-4D19-837B-EFA4386B05F5}" type="slidenum"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r>
              <a:rPr lang="en-US" dirty="0" smtClean="0"/>
              <a:t> </a:t>
            </a:r>
            <a:r>
              <a:rPr lang="en-US" dirty="0" smtClean="0">
                <a:solidFill>
                  <a:srgbClr val="C1CD23"/>
                </a:solidFill>
              </a:rPr>
              <a:t>|</a:t>
            </a:r>
            <a:endParaRPr lang="en-US" dirty="0">
              <a:solidFill>
                <a:srgbClr val="C1CD23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229600" cy="9445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45737" y="6540146"/>
            <a:ext cx="6931387" cy="2762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14400">
              <a:lnSpc>
                <a:spcPts val="1300"/>
              </a:lnSpc>
              <a:spcAft>
                <a:spcPct val="0"/>
              </a:spcAft>
              <a:tabLst>
                <a:tab pos="3600450" algn="l"/>
              </a:tabLst>
              <a:defRPr sz="700">
                <a:solidFill>
                  <a:schemeClr val="tx1">
                    <a:tint val="75000"/>
                  </a:schemeClr>
                </a:solidFill>
                <a:latin typeface="Helvetica LT Std" pitchFamily="34" charset="0"/>
              </a:defRPr>
            </a:lvl1pPr>
          </a:lstStyle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3889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629106" y="1447800"/>
            <a:ext cx="8123009" cy="4678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spcAft>
                <a:spcPts val="600"/>
              </a:spcAft>
              <a:defRPr sz="2000">
                <a:solidFill>
                  <a:schemeClr val="tx1"/>
                </a:solidFill>
                <a:latin typeface="Helvetica LT Std" pitchFamily="34" charset="0"/>
                <a:ea typeface="Verdana" pitchFamily="34" charset="0"/>
                <a:cs typeface="Verdana" pitchFamily="34" charset="0"/>
              </a:defRPr>
            </a:lvl1pPr>
            <a:lvl2pPr>
              <a:spcAft>
                <a:spcPts val="600"/>
              </a:spcAft>
              <a:defRPr sz="2000">
                <a:solidFill>
                  <a:schemeClr val="tx1"/>
                </a:solidFill>
                <a:latin typeface="Helvetica LT Std" pitchFamily="34" charset="0"/>
                <a:ea typeface="Verdana" pitchFamily="34" charset="0"/>
                <a:cs typeface="Verdana" pitchFamily="34" charset="0"/>
              </a:defRPr>
            </a:lvl2pPr>
            <a:lvl3pPr>
              <a:spcAft>
                <a:spcPts val="600"/>
              </a:spcAft>
              <a:defRPr sz="1800">
                <a:solidFill>
                  <a:schemeClr val="tx1"/>
                </a:solidFill>
                <a:latin typeface="Helvetica LT Std" pitchFamily="34" charset="0"/>
                <a:ea typeface="Verdana" pitchFamily="34" charset="0"/>
                <a:cs typeface="Verdana" pitchFamily="34" charset="0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1217" y="76200"/>
            <a:ext cx="495766" cy="1809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Helvetica LT Std" pitchFamily="34" charset="0"/>
              </a:defRPr>
            </a:lvl1pPr>
          </a:lstStyle>
          <a:p>
            <a:r>
              <a:rPr lang="en-US" dirty="0" smtClean="0">
                <a:solidFill>
                  <a:srgbClr val="C1CD23"/>
                </a:solidFill>
              </a:rPr>
              <a:t>|</a:t>
            </a:r>
            <a:r>
              <a:rPr lang="en-US" dirty="0" smtClean="0"/>
              <a:t> </a:t>
            </a:r>
            <a:fld id="{295008BC-DA31-4D19-837B-EFA4386B05F5}" type="slidenum"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r>
              <a:rPr lang="en-US" dirty="0" smtClean="0"/>
              <a:t> </a:t>
            </a:r>
            <a:r>
              <a:rPr lang="en-US" dirty="0" smtClean="0">
                <a:solidFill>
                  <a:srgbClr val="C1CD23"/>
                </a:solidFill>
              </a:rPr>
              <a:t>|</a:t>
            </a:r>
            <a:endParaRPr lang="en-US" dirty="0">
              <a:solidFill>
                <a:srgbClr val="C1CD23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229600" cy="9445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45737" y="6540146"/>
            <a:ext cx="6931387" cy="2762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14400">
              <a:lnSpc>
                <a:spcPts val="1300"/>
              </a:lnSpc>
              <a:spcAft>
                <a:spcPct val="0"/>
              </a:spcAft>
              <a:tabLst>
                <a:tab pos="3600450" algn="l"/>
              </a:tabLst>
              <a:defRPr sz="700">
                <a:solidFill>
                  <a:schemeClr val="tx1">
                    <a:tint val="75000"/>
                  </a:schemeClr>
                </a:solidFill>
                <a:latin typeface="Helvetica LT Std" pitchFamily="34" charset="0"/>
              </a:defRPr>
            </a:lvl1pPr>
          </a:lstStyle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079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629106" y="1447800"/>
            <a:ext cx="8123009" cy="4678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spcAft>
                <a:spcPts val="600"/>
              </a:spcAft>
              <a:defRPr sz="2000">
                <a:solidFill>
                  <a:schemeClr val="tx1"/>
                </a:solidFill>
                <a:latin typeface="Helvetica LT Std" pitchFamily="34" charset="0"/>
                <a:ea typeface="Verdana" pitchFamily="34" charset="0"/>
                <a:cs typeface="Verdana" pitchFamily="34" charset="0"/>
              </a:defRPr>
            </a:lvl1pPr>
            <a:lvl2pPr>
              <a:spcAft>
                <a:spcPts val="600"/>
              </a:spcAft>
              <a:defRPr sz="2000">
                <a:solidFill>
                  <a:schemeClr val="tx1"/>
                </a:solidFill>
                <a:latin typeface="Helvetica LT Std" pitchFamily="34" charset="0"/>
                <a:ea typeface="Verdana" pitchFamily="34" charset="0"/>
                <a:cs typeface="Verdana" pitchFamily="34" charset="0"/>
              </a:defRPr>
            </a:lvl2pPr>
            <a:lvl3pPr>
              <a:spcAft>
                <a:spcPts val="600"/>
              </a:spcAft>
              <a:defRPr sz="1800">
                <a:solidFill>
                  <a:schemeClr val="tx1"/>
                </a:solidFill>
                <a:latin typeface="Helvetica LT Std" pitchFamily="34" charset="0"/>
                <a:ea typeface="Verdana" pitchFamily="34" charset="0"/>
                <a:cs typeface="Verdana" pitchFamily="34" charset="0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1217" y="76200"/>
            <a:ext cx="495766" cy="1809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Helvetica LT Std" pitchFamily="34" charset="0"/>
              </a:defRPr>
            </a:lvl1pPr>
          </a:lstStyle>
          <a:p>
            <a:r>
              <a:rPr lang="en-US" dirty="0" smtClean="0">
                <a:solidFill>
                  <a:srgbClr val="C1CD23"/>
                </a:solidFill>
              </a:rPr>
              <a:t>|</a:t>
            </a:r>
            <a:r>
              <a:rPr lang="en-US" dirty="0" smtClean="0"/>
              <a:t> </a:t>
            </a:r>
            <a:fld id="{295008BC-DA31-4D19-837B-EFA4386B05F5}" type="slidenum"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r>
              <a:rPr lang="en-US" dirty="0" smtClean="0"/>
              <a:t> </a:t>
            </a:r>
            <a:r>
              <a:rPr lang="en-US" dirty="0" smtClean="0">
                <a:solidFill>
                  <a:srgbClr val="C1CD23"/>
                </a:solidFill>
              </a:rPr>
              <a:t>|</a:t>
            </a:r>
            <a:endParaRPr lang="en-US" dirty="0">
              <a:solidFill>
                <a:srgbClr val="C1CD23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229600" cy="9445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45737" y="6540146"/>
            <a:ext cx="6931387" cy="2762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14400">
              <a:lnSpc>
                <a:spcPts val="1300"/>
              </a:lnSpc>
              <a:spcAft>
                <a:spcPct val="0"/>
              </a:spcAft>
              <a:tabLst>
                <a:tab pos="3600450" algn="l"/>
              </a:tabLst>
              <a:defRPr sz="700">
                <a:solidFill>
                  <a:schemeClr val="tx1">
                    <a:tint val="75000"/>
                  </a:schemeClr>
                </a:solidFill>
                <a:latin typeface="Helvetica LT Std" pitchFamily="34" charset="0"/>
              </a:defRPr>
            </a:lvl1pPr>
          </a:lstStyle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2361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629106" y="1447800"/>
            <a:ext cx="8123009" cy="4678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spcAft>
                <a:spcPts val="600"/>
              </a:spcAft>
              <a:defRPr sz="2000">
                <a:solidFill>
                  <a:schemeClr val="tx1"/>
                </a:solidFill>
                <a:latin typeface="Helvetica LT Std" pitchFamily="34" charset="0"/>
                <a:ea typeface="Verdana" pitchFamily="34" charset="0"/>
                <a:cs typeface="Verdana" pitchFamily="34" charset="0"/>
              </a:defRPr>
            </a:lvl1pPr>
            <a:lvl2pPr>
              <a:spcAft>
                <a:spcPts val="600"/>
              </a:spcAft>
              <a:defRPr sz="2000">
                <a:solidFill>
                  <a:schemeClr val="tx1"/>
                </a:solidFill>
                <a:latin typeface="Helvetica LT Std" pitchFamily="34" charset="0"/>
                <a:ea typeface="Verdana" pitchFamily="34" charset="0"/>
                <a:cs typeface="Verdana" pitchFamily="34" charset="0"/>
              </a:defRPr>
            </a:lvl2pPr>
            <a:lvl3pPr>
              <a:spcAft>
                <a:spcPts val="600"/>
              </a:spcAft>
              <a:defRPr sz="1800">
                <a:solidFill>
                  <a:schemeClr val="tx1"/>
                </a:solidFill>
                <a:latin typeface="Helvetica LT Std" pitchFamily="34" charset="0"/>
                <a:ea typeface="Verdana" pitchFamily="34" charset="0"/>
                <a:cs typeface="Verdana" pitchFamily="34" charset="0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1217" y="76200"/>
            <a:ext cx="495766" cy="1809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Helvetica LT Std" pitchFamily="34" charset="0"/>
              </a:defRPr>
            </a:lvl1pPr>
          </a:lstStyle>
          <a:p>
            <a:r>
              <a:rPr lang="en-US" dirty="0" smtClean="0">
                <a:solidFill>
                  <a:srgbClr val="C1CD23"/>
                </a:solidFill>
              </a:rPr>
              <a:t>|</a:t>
            </a:r>
            <a:r>
              <a:rPr lang="en-US" dirty="0" smtClean="0"/>
              <a:t> </a:t>
            </a:r>
            <a:fld id="{295008BC-DA31-4D19-837B-EFA4386B05F5}" type="slidenum"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r>
              <a:rPr lang="en-US" dirty="0" smtClean="0"/>
              <a:t> </a:t>
            </a:r>
            <a:r>
              <a:rPr lang="en-US" dirty="0" smtClean="0">
                <a:solidFill>
                  <a:srgbClr val="C1CD23"/>
                </a:solidFill>
              </a:rPr>
              <a:t>|</a:t>
            </a:r>
            <a:endParaRPr lang="en-US" dirty="0">
              <a:solidFill>
                <a:srgbClr val="C1CD23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229600" cy="9445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45737" y="6540146"/>
            <a:ext cx="6931387" cy="2762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14400">
              <a:lnSpc>
                <a:spcPts val="1300"/>
              </a:lnSpc>
              <a:spcAft>
                <a:spcPct val="0"/>
              </a:spcAft>
              <a:tabLst>
                <a:tab pos="3600450" algn="l"/>
              </a:tabLst>
              <a:defRPr sz="700">
                <a:solidFill>
                  <a:schemeClr val="tx1">
                    <a:tint val="75000"/>
                  </a:schemeClr>
                </a:solidFill>
                <a:latin typeface="Helvetica LT Std" pitchFamily="34" charset="0"/>
              </a:defRPr>
            </a:lvl1pPr>
          </a:lstStyle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6310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629106" y="1447800"/>
            <a:ext cx="8123009" cy="4678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spcAft>
                <a:spcPts val="600"/>
              </a:spcAft>
              <a:defRPr sz="2000">
                <a:solidFill>
                  <a:schemeClr val="tx1"/>
                </a:solidFill>
                <a:latin typeface="Helvetica LT Std" pitchFamily="34" charset="0"/>
                <a:ea typeface="Verdana" pitchFamily="34" charset="0"/>
                <a:cs typeface="Verdana" pitchFamily="34" charset="0"/>
              </a:defRPr>
            </a:lvl1pPr>
            <a:lvl2pPr>
              <a:spcAft>
                <a:spcPts val="600"/>
              </a:spcAft>
              <a:defRPr sz="2000">
                <a:solidFill>
                  <a:schemeClr val="tx1"/>
                </a:solidFill>
                <a:latin typeface="Helvetica LT Std" pitchFamily="34" charset="0"/>
                <a:ea typeface="Verdana" pitchFamily="34" charset="0"/>
                <a:cs typeface="Verdana" pitchFamily="34" charset="0"/>
              </a:defRPr>
            </a:lvl2pPr>
            <a:lvl3pPr>
              <a:spcAft>
                <a:spcPts val="600"/>
              </a:spcAft>
              <a:defRPr sz="1800">
                <a:solidFill>
                  <a:schemeClr val="tx1"/>
                </a:solidFill>
                <a:latin typeface="Helvetica LT Std" pitchFamily="34" charset="0"/>
                <a:ea typeface="Verdana" pitchFamily="34" charset="0"/>
                <a:cs typeface="Verdana" pitchFamily="34" charset="0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1217" y="76200"/>
            <a:ext cx="495766" cy="1809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Helvetica LT Std" pitchFamily="34" charset="0"/>
              </a:defRPr>
            </a:lvl1pPr>
          </a:lstStyle>
          <a:p>
            <a:r>
              <a:rPr lang="en-US" dirty="0" smtClean="0">
                <a:solidFill>
                  <a:srgbClr val="C1CD23"/>
                </a:solidFill>
              </a:rPr>
              <a:t>|</a:t>
            </a:r>
            <a:r>
              <a:rPr lang="en-US" dirty="0" smtClean="0"/>
              <a:t> </a:t>
            </a:r>
            <a:fld id="{295008BC-DA31-4D19-837B-EFA4386B05F5}" type="slidenum"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r>
              <a:rPr lang="en-US" dirty="0" smtClean="0"/>
              <a:t> </a:t>
            </a:r>
            <a:r>
              <a:rPr lang="en-US" dirty="0" smtClean="0">
                <a:solidFill>
                  <a:srgbClr val="C1CD23"/>
                </a:solidFill>
              </a:rPr>
              <a:t>|</a:t>
            </a:r>
            <a:endParaRPr lang="en-US" dirty="0">
              <a:solidFill>
                <a:srgbClr val="C1CD23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229600" cy="9445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45737" y="6540146"/>
            <a:ext cx="6931387" cy="2762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14400">
              <a:lnSpc>
                <a:spcPts val="1300"/>
              </a:lnSpc>
              <a:spcAft>
                <a:spcPct val="0"/>
              </a:spcAft>
              <a:tabLst>
                <a:tab pos="3600450" algn="l"/>
              </a:tabLst>
              <a:defRPr sz="700">
                <a:solidFill>
                  <a:schemeClr val="tx1">
                    <a:tint val="75000"/>
                  </a:schemeClr>
                </a:solidFill>
                <a:latin typeface="Helvetica LT Std" pitchFamily="34" charset="0"/>
              </a:defRPr>
            </a:lvl1pPr>
          </a:lstStyle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8208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629106" y="1447800"/>
            <a:ext cx="8123009" cy="4678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spcAft>
                <a:spcPts val="600"/>
              </a:spcAft>
              <a:defRPr sz="2000">
                <a:solidFill>
                  <a:schemeClr val="tx1"/>
                </a:solidFill>
                <a:latin typeface="Helvetica LT Std" pitchFamily="34" charset="0"/>
                <a:ea typeface="Verdana" pitchFamily="34" charset="0"/>
                <a:cs typeface="Verdana" pitchFamily="34" charset="0"/>
              </a:defRPr>
            </a:lvl1pPr>
            <a:lvl2pPr>
              <a:spcAft>
                <a:spcPts val="600"/>
              </a:spcAft>
              <a:defRPr sz="2000">
                <a:solidFill>
                  <a:schemeClr val="tx1"/>
                </a:solidFill>
                <a:latin typeface="Helvetica LT Std" pitchFamily="34" charset="0"/>
                <a:ea typeface="Verdana" pitchFamily="34" charset="0"/>
                <a:cs typeface="Verdana" pitchFamily="34" charset="0"/>
              </a:defRPr>
            </a:lvl2pPr>
            <a:lvl3pPr>
              <a:spcAft>
                <a:spcPts val="600"/>
              </a:spcAft>
              <a:defRPr sz="1800">
                <a:solidFill>
                  <a:schemeClr val="tx1"/>
                </a:solidFill>
                <a:latin typeface="Helvetica LT Std" pitchFamily="34" charset="0"/>
                <a:ea typeface="Verdana" pitchFamily="34" charset="0"/>
                <a:cs typeface="Verdana" pitchFamily="34" charset="0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1217" y="76200"/>
            <a:ext cx="495766" cy="1809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Helvetica LT Std" pitchFamily="34" charset="0"/>
              </a:defRPr>
            </a:lvl1pPr>
          </a:lstStyle>
          <a:p>
            <a:r>
              <a:rPr lang="en-US" dirty="0" smtClean="0">
                <a:solidFill>
                  <a:srgbClr val="C1CD23"/>
                </a:solidFill>
              </a:rPr>
              <a:t>|</a:t>
            </a:r>
            <a:r>
              <a:rPr lang="en-US" dirty="0" smtClean="0"/>
              <a:t> </a:t>
            </a:r>
            <a:fld id="{295008BC-DA31-4D19-837B-EFA4386B05F5}" type="slidenum"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r>
              <a:rPr lang="en-US" dirty="0" smtClean="0"/>
              <a:t> </a:t>
            </a:r>
            <a:r>
              <a:rPr lang="en-US" dirty="0" smtClean="0">
                <a:solidFill>
                  <a:srgbClr val="C1CD23"/>
                </a:solidFill>
              </a:rPr>
              <a:t>|</a:t>
            </a:r>
            <a:endParaRPr lang="en-US" dirty="0">
              <a:solidFill>
                <a:srgbClr val="C1CD23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229600" cy="9445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45737" y="6540146"/>
            <a:ext cx="6931387" cy="2762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14400">
              <a:lnSpc>
                <a:spcPts val="1300"/>
              </a:lnSpc>
              <a:spcAft>
                <a:spcPct val="0"/>
              </a:spcAft>
              <a:tabLst>
                <a:tab pos="3600450" algn="l"/>
              </a:tabLst>
              <a:defRPr sz="700">
                <a:solidFill>
                  <a:schemeClr val="tx1">
                    <a:tint val="75000"/>
                  </a:schemeClr>
                </a:solidFill>
                <a:latin typeface="Helvetica LT Std" pitchFamily="34" charset="0"/>
              </a:defRPr>
            </a:lvl1pPr>
          </a:lstStyle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535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ternate_Title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24245" y="4025438"/>
            <a:ext cx="7946694" cy="1371600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 userDrawn="1"/>
        </p:nvSpPr>
        <p:spPr>
          <a:xfrm>
            <a:off x="7443293" y="4083050"/>
            <a:ext cx="1271016" cy="1271016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874246" y="4083050"/>
            <a:ext cx="1271016" cy="1271016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 userDrawn="1"/>
        </p:nvSpPr>
        <p:spPr>
          <a:xfrm>
            <a:off x="2188055" y="4083050"/>
            <a:ext cx="1271016" cy="1271016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 userDrawn="1"/>
        </p:nvSpPr>
        <p:spPr>
          <a:xfrm>
            <a:off x="3501864" y="4083050"/>
            <a:ext cx="1271016" cy="1271016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 userDrawn="1"/>
        </p:nvSpPr>
        <p:spPr>
          <a:xfrm>
            <a:off x="4815673" y="4083050"/>
            <a:ext cx="1271016" cy="1271016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 userDrawn="1"/>
        </p:nvSpPr>
        <p:spPr>
          <a:xfrm>
            <a:off x="6129482" y="4083050"/>
            <a:ext cx="1271016" cy="1271016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0" y="0"/>
            <a:ext cx="407324" cy="2398143"/>
          </a:xfrm>
          <a:prstGeom prst="rect">
            <a:avLst/>
          </a:prstGeom>
          <a:solidFill>
            <a:srgbClr val="C1CD23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ts val="2500"/>
              </a:lnSpc>
              <a:spcBef>
                <a:spcPct val="0"/>
              </a:spcBef>
              <a:spcAft>
                <a:spcPts val="1000"/>
              </a:spcAft>
              <a:buClr>
                <a:srgbClr val="FDAA03"/>
              </a:buClr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Rectangle 13"/>
          <p:cNvSpPr/>
          <p:nvPr userDrawn="1"/>
        </p:nvSpPr>
        <p:spPr bwMode="auto">
          <a:xfrm>
            <a:off x="0" y="2510287"/>
            <a:ext cx="407324" cy="4347713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ts val="2500"/>
              </a:lnSpc>
              <a:spcBef>
                <a:spcPct val="0"/>
              </a:spcBef>
              <a:spcAft>
                <a:spcPts val="1000"/>
              </a:spcAft>
              <a:buClr>
                <a:srgbClr val="FDAA03"/>
              </a:buClr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740520" y="106913"/>
            <a:ext cx="8030418" cy="184666"/>
          </a:xfrm>
          <a:prstGeom prst="rect">
            <a:avLst/>
          </a:prstGeom>
          <a:noFill/>
        </p:spPr>
        <p:txBody>
          <a:bodyPr wrap="square" lIns="91440" tIns="0" rIns="0" bIns="0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1200" i="1" dirty="0" smtClean="0">
                <a:solidFill>
                  <a:schemeClr val="tx2"/>
                </a:solidFill>
                <a:ea typeface="Verdana" pitchFamily="34" charset="0"/>
                <a:cs typeface="Verdana" pitchFamily="34" charset="0"/>
              </a:rPr>
              <a:t>Optional</a:t>
            </a:r>
            <a:r>
              <a:rPr lang="en-US" sz="1200" i="1" baseline="0" dirty="0" smtClean="0">
                <a:solidFill>
                  <a:schemeClr val="tx2"/>
                </a:solidFill>
                <a:ea typeface="Verdana" pitchFamily="34" charset="0"/>
                <a:cs typeface="Verdana" pitchFamily="34" charset="0"/>
              </a:rPr>
              <a:t>: </a:t>
            </a:r>
            <a:r>
              <a:rPr lang="en-US" sz="1200" i="0" baseline="0" dirty="0" smtClean="0">
                <a:solidFill>
                  <a:schemeClr val="tx2"/>
                </a:solidFill>
                <a:ea typeface="Verdana" pitchFamily="34" charset="0"/>
                <a:cs typeface="Verdana" pitchFamily="34" charset="0"/>
              </a:rPr>
              <a:t>FFRDC </a:t>
            </a:r>
            <a:r>
              <a:rPr lang="en-US" sz="1200" i="0" dirty="0" smtClean="0">
                <a:solidFill>
                  <a:schemeClr val="tx2"/>
                </a:solidFill>
                <a:ea typeface="Verdana" pitchFamily="34" charset="0"/>
                <a:cs typeface="Verdana" pitchFamily="34" charset="0"/>
              </a:rPr>
              <a:t>name here</a:t>
            </a:r>
            <a:endParaRPr lang="en-US" sz="1200" i="0" dirty="0">
              <a:solidFill>
                <a:schemeClr val="tx2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1062045" y="4353828"/>
            <a:ext cx="901208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400"/>
              </a:lnSpc>
              <a:spcAft>
                <a:spcPts val="600"/>
              </a:spcAft>
            </a:pPr>
            <a:r>
              <a:rPr lang="en-US" sz="1400" smtClean="0">
                <a:ea typeface="Verdana" pitchFamily="34" charset="0"/>
                <a:cs typeface="Verdana" pitchFamily="34" charset="0"/>
              </a:rPr>
              <a:t>Optional</a:t>
            </a:r>
            <a:r>
              <a:rPr lang="en-US" sz="1400" baseline="0" smtClean="0">
                <a:ea typeface="Verdana" pitchFamily="34" charset="0"/>
                <a:cs typeface="Verdana" pitchFamily="34" charset="0"/>
              </a:rPr>
              <a:t> </a:t>
            </a:r>
          </a:p>
          <a:p>
            <a:pPr algn="ctr">
              <a:lnSpc>
                <a:spcPts val="1400"/>
              </a:lnSpc>
              <a:spcAft>
                <a:spcPts val="600"/>
              </a:spcAft>
            </a:pPr>
            <a:r>
              <a:rPr lang="en-US" sz="1400" smtClean="0">
                <a:ea typeface="Verdana" pitchFamily="34" charset="0"/>
                <a:cs typeface="Verdana" pitchFamily="34" charset="0"/>
              </a:rPr>
              <a:t>Image</a:t>
            </a:r>
            <a:endParaRPr lang="en-US" sz="1400" dirty="0" smtClean="0">
              <a:ea typeface="Verdana" pitchFamily="34" charset="0"/>
              <a:cs typeface="Verdana" pitchFamily="34" charset="0"/>
            </a:endParaRPr>
          </a:p>
          <a:p>
            <a:pPr algn="ctr">
              <a:lnSpc>
                <a:spcPts val="1400"/>
              </a:lnSpc>
              <a:spcAft>
                <a:spcPts val="600"/>
              </a:spcAft>
            </a:pPr>
            <a:r>
              <a:rPr lang="en-US" sz="1400" dirty="0" smtClean="0">
                <a:ea typeface="Verdana" pitchFamily="34" charset="0"/>
                <a:cs typeface="Verdana" pitchFamily="34" charset="0"/>
              </a:rPr>
              <a:t>Here</a:t>
            </a:r>
            <a:endParaRPr lang="en-US" sz="1400" dirty="0">
              <a:ea typeface="Verdana" pitchFamily="34" charset="0"/>
              <a:cs typeface="Verdana" pitchFamily="34" charset="0"/>
            </a:endParaRPr>
          </a:p>
        </p:txBody>
      </p:sp>
      <p:sp>
        <p:nvSpPr>
          <p:cNvPr id="35" name="TextBox 34"/>
          <p:cNvSpPr txBox="1"/>
          <p:nvPr userDrawn="1"/>
        </p:nvSpPr>
        <p:spPr>
          <a:xfrm>
            <a:off x="2372959" y="4353828"/>
            <a:ext cx="901208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400"/>
              </a:lnSpc>
              <a:spcAft>
                <a:spcPts val="600"/>
              </a:spcAft>
            </a:pPr>
            <a:r>
              <a:rPr lang="en-US" sz="1400" smtClean="0">
                <a:ea typeface="Verdana" pitchFamily="34" charset="0"/>
                <a:cs typeface="Verdana" pitchFamily="34" charset="0"/>
              </a:rPr>
              <a:t>Optional</a:t>
            </a:r>
            <a:r>
              <a:rPr lang="en-US" sz="1400" baseline="0" smtClean="0">
                <a:ea typeface="Verdana" pitchFamily="34" charset="0"/>
                <a:cs typeface="Verdana" pitchFamily="34" charset="0"/>
              </a:rPr>
              <a:t> </a:t>
            </a:r>
          </a:p>
          <a:p>
            <a:pPr algn="ctr">
              <a:lnSpc>
                <a:spcPts val="1400"/>
              </a:lnSpc>
              <a:spcAft>
                <a:spcPts val="600"/>
              </a:spcAft>
            </a:pPr>
            <a:r>
              <a:rPr lang="en-US" sz="1400" smtClean="0">
                <a:ea typeface="Verdana" pitchFamily="34" charset="0"/>
                <a:cs typeface="Verdana" pitchFamily="34" charset="0"/>
              </a:rPr>
              <a:t>Image</a:t>
            </a:r>
            <a:endParaRPr lang="en-US" sz="1400" dirty="0" smtClean="0">
              <a:ea typeface="Verdana" pitchFamily="34" charset="0"/>
              <a:cs typeface="Verdana" pitchFamily="34" charset="0"/>
            </a:endParaRPr>
          </a:p>
          <a:p>
            <a:pPr algn="ctr">
              <a:lnSpc>
                <a:spcPts val="1400"/>
              </a:lnSpc>
              <a:spcAft>
                <a:spcPts val="600"/>
              </a:spcAft>
            </a:pPr>
            <a:r>
              <a:rPr lang="en-US" sz="1400" dirty="0" smtClean="0">
                <a:ea typeface="Verdana" pitchFamily="34" charset="0"/>
                <a:cs typeface="Verdana" pitchFamily="34" charset="0"/>
              </a:rPr>
              <a:t>Here</a:t>
            </a:r>
            <a:endParaRPr lang="en-US" sz="1400" dirty="0">
              <a:ea typeface="Verdana" pitchFamily="34" charset="0"/>
              <a:cs typeface="Verdana" pitchFamily="34" charset="0"/>
            </a:endParaRPr>
          </a:p>
        </p:txBody>
      </p:sp>
      <p:sp>
        <p:nvSpPr>
          <p:cNvPr id="36" name="TextBox 35"/>
          <p:cNvSpPr txBox="1"/>
          <p:nvPr userDrawn="1"/>
        </p:nvSpPr>
        <p:spPr>
          <a:xfrm>
            <a:off x="3683873" y="4353828"/>
            <a:ext cx="901208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400"/>
              </a:lnSpc>
              <a:spcAft>
                <a:spcPts val="600"/>
              </a:spcAft>
            </a:pPr>
            <a:r>
              <a:rPr lang="en-US" sz="1400" smtClean="0">
                <a:ea typeface="Verdana" pitchFamily="34" charset="0"/>
                <a:cs typeface="Verdana" pitchFamily="34" charset="0"/>
              </a:rPr>
              <a:t>Optional</a:t>
            </a:r>
            <a:r>
              <a:rPr lang="en-US" sz="1400" baseline="0" smtClean="0">
                <a:ea typeface="Verdana" pitchFamily="34" charset="0"/>
                <a:cs typeface="Verdana" pitchFamily="34" charset="0"/>
              </a:rPr>
              <a:t> </a:t>
            </a:r>
          </a:p>
          <a:p>
            <a:pPr algn="ctr">
              <a:lnSpc>
                <a:spcPts val="1400"/>
              </a:lnSpc>
              <a:spcAft>
                <a:spcPts val="600"/>
              </a:spcAft>
            </a:pPr>
            <a:r>
              <a:rPr lang="en-US" sz="1400" smtClean="0">
                <a:ea typeface="Verdana" pitchFamily="34" charset="0"/>
                <a:cs typeface="Verdana" pitchFamily="34" charset="0"/>
              </a:rPr>
              <a:t>Image</a:t>
            </a:r>
            <a:endParaRPr lang="en-US" sz="1400" dirty="0" smtClean="0">
              <a:ea typeface="Verdana" pitchFamily="34" charset="0"/>
              <a:cs typeface="Verdana" pitchFamily="34" charset="0"/>
            </a:endParaRPr>
          </a:p>
          <a:p>
            <a:pPr algn="ctr">
              <a:lnSpc>
                <a:spcPts val="1400"/>
              </a:lnSpc>
              <a:spcAft>
                <a:spcPts val="600"/>
              </a:spcAft>
            </a:pPr>
            <a:r>
              <a:rPr lang="en-US" sz="1400" dirty="0" smtClean="0">
                <a:ea typeface="Verdana" pitchFamily="34" charset="0"/>
                <a:cs typeface="Verdana" pitchFamily="34" charset="0"/>
              </a:rPr>
              <a:t>Here</a:t>
            </a:r>
            <a:endParaRPr lang="en-US" sz="1400" dirty="0">
              <a:ea typeface="Verdana" pitchFamily="34" charset="0"/>
              <a:cs typeface="Verdana" pitchFamily="34" charset="0"/>
            </a:endParaRPr>
          </a:p>
        </p:txBody>
      </p:sp>
      <p:sp>
        <p:nvSpPr>
          <p:cNvPr id="37" name="TextBox 36"/>
          <p:cNvSpPr txBox="1"/>
          <p:nvPr userDrawn="1"/>
        </p:nvSpPr>
        <p:spPr>
          <a:xfrm>
            <a:off x="4994787" y="4353828"/>
            <a:ext cx="901208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400"/>
              </a:lnSpc>
              <a:spcAft>
                <a:spcPts val="600"/>
              </a:spcAft>
            </a:pPr>
            <a:r>
              <a:rPr lang="en-US" sz="1400" smtClean="0">
                <a:ea typeface="Verdana" pitchFamily="34" charset="0"/>
                <a:cs typeface="Verdana" pitchFamily="34" charset="0"/>
              </a:rPr>
              <a:t>Optional</a:t>
            </a:r>
            <a:r>
              <a:rPr lang="en-US" sz="1400" baseline="0" smtClean="0">
                <a:ea typeface="Verdana" pitchFamily="34" charset="0"/>
                <a:cs typeface="Verdana" pitchFamily="34" charset="0"/>
              </a:rPr>
              <a:t> </a:t>
            </a:r>
          </a:p>
          <a:p>
            <a:pPr algn="ctr">
              <a:lnSpc>
                <a:spcPts val="1400"/>
              </a:lnSpc>
              <a:spcAft>
                <a:spcPts val="600"/>
              </a:spcAft>
            </a:pPr>
            <a:r>
              <a:rPr lang="en-US" sz="1400" smtClean="0">
                <a:ea typeface="Verdana" pitchFamily="34" charset="0"/>
                <a:cs typeface="Verdana" pitchFamily="34" charset="0"/>
              </a:rPr>
              <a:t>Image</a:t>
            </a:r>
            <a:endParaRPr lang="en-US" sz="1400" dirty="0" smtClean="0">
              <a:ea typeface="Verdana" pitchFamily="34" charset="0"/>
              <a:cs typeface="Verdana" pitchFamily="34" charset="0"/>
            </a:endParaRPr>
          </a:p>
          <a:p>
            <a:pPr algn="ctr">
              <a:lnSpc>
                <a:spcPts val="1400"/>
              </a:lnSpc>
              <a:spcAft>
                <a:spcPts val="600"/>
              </a:spcAft>
            </a:pPr>
            <a:r>
              <a:rPr lang="en-US" sz="1400" dirty="0" smtClean="0">
                <a:ea typeface="Verdana" pitchFamily="34" charset="0"/>
                <a:cs typeface="Verdana" pitchFamily="34" charset="0"/>
              </a:rPr>
              <a:t>Here</a:t>
            </a:r>
            <a:endParaRPr lang="en-US" sz="1400" dirty="0">
              <a:ea typeface="Verdana" pitchFamily="34" charset="0"/>
              <a:cs typeface="Verdana" pitchFamily="34" charset="0"/>
            </a:endParaRPr>
          </a:p>
        </p:txBody>
      </p:sp>
      <p:sp>
        <p:nvSpPr>
          <p:cNvPr id="38" name="TextBox 37"/>
          <p:cNvSpPr txBox="1"/>
          <p:nvPr userDrawn="1"/>
        </p:nvSpPr>
        <p:spPr>
          <a:xfrm>
            <a:off x="6305701" y="4353828"/>
            <a:ext cx="901208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400"/>
              </a:lnSpc>
              <a:spcAft>
                <a:spcPts val="600"/>
              </a:spcAft>
            </a:pPr>
            <a:r>
              <a:rPr lang="en-US" sz="1400" smtClean="0">
                <a:ea typeface="Verdana" pitchFamily="34" charset="0"/>
                <a:cs typeface="Verdana" pitchFamily="34" charset="0"/>
              </a:rPr>
              <a:t>Optional</a:t>
            </a:r>
            <a:r>
              <a:rPr lang="en-US" sz="1400" baseline="0" smtClean="0">
                <a:ea typeface="Verdana" pitchFamily="34" charset="0"/>
                <a:cs typeface="Verdana" pitchFamily="34" charset="0"/>
              </a:rPr>
              <a:t> </a:t>
            </a:r>
          </a:p>
          <a:p>
            <a:pPr algn="ctr">
              <a:lnSpc>
                <a:spcPts val="1400"/>
              </a:lnSpc>
              <a:spcAft>
                <a:spcPts val="600"/>
              </a:spcAft>
            </a:pPr>
            <a:r>
              <a:rPr lang="en-US" sz="1400" smtClean="0">
                <a:ea typeface="Verdana" pitchFamily="34" charset="0"/>
                <a:cs typeface="Verdana" pitchFamily="34" charset="0"/>
              </a:rPr>
              <a:t>Image</a:t>
            </a:r>
            <a:endParaRPr lang="en-US" sz="1400" dirty="0" smtClean="0">
              <a:ea typeface="Verdana" pitchFamily="34" charset="0"/>
              <a:cs typeface="Verdana" pitchFamily="34" charset="0"/>
            </a:endParaRPr>
          </a:p>
          <a:p>
            <a:pPr algn="ctr">
              <a:lnSpc>
                <a:spcPts val="1400"/>
              </a:lnSpc>
              <a:spcAft>
                <a:spcPts val="600"/>
              </a:spcAft>
            </a:pPr>
            <a:r>
              <a:rPr lang="en-US" sz="1400" dirty="0" smtClean="0">
                <a:ea typeface="Verdana" pitchFamily="34" charset="0"/>
                <a:cs typeface="Verdana" pitchFamily="34" charset="0"/>
              </a:rPr>
              <a:t>Here</a:t>
            </a:r>
            <a:endParaRPr lang="en-US" sz="1400" dirty="0">
              <a:ea typeface="Verdana" pitchFamily="34" charset="0"/>
              <a:cs typeface="Verdana" pitchFamily="34" charset="0"/>
            </a:endParaRPr>
          </a:p>
        </p:txBody>
      </p:sp>
      <p:sp>
        <p:nvSpPr>
          <p:cNvPr id="39" name="TextBox 38"/>
          <p:cNvSpPr txBox="1"/>
          <p:nvPr userDrawn="1"/>
        </p:nvSpPr>
        <p:spPr>
          <a:xfrm>
            <a:off x="7616615" y="4353828"/>
            <a:ext cx="901208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400"/>
              </a:lnSpc>
              <a:spcAft>
                <a:spcPts val="600"/>
              </a:spcAft>
            </a:pPr>
            <a:r>
              <a:rPr lang="en-US" sz="1400" smtClean="0">
                <a:ea typeface="Verdana" pitchFamily="34" charset="0"/>
                <a:cs typeface="Verdana" pitchFamily="34" charset="0"/>
              </a:rPr>
              <a:t>Optional</a:t>
            </a:r>
            <a:r>
              <a:rPr lang="en-US" sz="1400" baseline="0" smtClean="0">
                <a:ea typeface="Verdana" pitchFamily="34" charset="0"/>
                <a:cs typeface="Verdana" pitchFamily="34" charset="0"/>
              </a:rPr>
              <a:t> </a:t>
            </a:r>
          </a:p>
          <a:p>
            <a:pPr algn="ctr">
              <a:lnSpc>
                <a:spcPts val="1400"/>
              </a:lnSpc>
              <a:spcAft>
                <a:spcPts val="600"/>
              </a:spcAft>
            </a:pPr>
            <a:r>
              <a:rPr lang="en-US" sz="1400" smtClean="0">
                <a:ea typeface="Verdana" pitchFamily="34" charset="0"/>
                <a:cs typeface="Verdana" pitchFamily="34" charset="0"/>
              </a:rPr>
              <a:t>Image</a:t>
            </a:r>
            <a:endParaRPr lang="en-US" sz="1400" dirty="0" smtClean="0">
              <a:ea typeface="Verdana" pitchFamily="34" charset="0"/>
              <a:cs typeface="Verdana" pitchFamily="34" charset="0"/>
            </a:endParaRPr>
          </a:p>
          <a:p>
            <a:pPr algn="ctr">
              <a:lnSpc>
                <a:spcPts val="1400"/>
              </a:lnSpc>
              <a:spcAft>
                <a:spcPts val="600"/>
              </a:spcAft>
            </a:pPr>
            <a:r>
              <a:rPr lang="en-US" sz="1400" dirty="0" smtClean="0">
                <a:ea typeface="Verdana" pitchFamily="34" charset="0"/>
                <a:cs typeface="Verdana" pitchFamily="34" charset="0"/>
              </a:rPr>
              <a:t>Here</a:t>
            </a:r>
            <a:endParaRPr lang="en-US" sz="1400" dirty="0">
              <a:ea typeface="Verdana" pitchFamily="34" charset="0"/>
              <a:cs typeface="Verdana" pitchFamily="34" charset="0"/>
            </a:endParaRPr>
          </a:p>
        </p:txBody>
      </p:sp>
      <p:pic>
        <p:nvPicPr>
          <p:cNvPr id="33" name="Picture 3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82" y="6540145"/>
            <a:ext cx="670505" cy="243820"/>
          </a:xfrm>
          <a:prstGeom prst="rect">
            <a:avLst/>
          </a:prstGeom>
        </p:spPr>
      </p:pic>
      <p:sp>
        <p:nvSpPr>
          <p:cNvPr id="34" name="Rectangle 4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629107" y="2568939"/>
            <a:ext cx="4719887" cy="389922"/>
          </a:xfrm>
        </p:spPr>
        <p:txBody>
          <a:bodyPr/>
          <a:lstStyle>
            <a:lvl1pPr marL="0" indent="0">
              <a:buFont typeface="Wingdings" pitchFamily="2" charset="2"/>
              <a:buNone/>
              <a:defRPr b="1" spc="0" baseline="0">
                <a:solidFill>
                  <a:schemeClr val="tx2"/>
                </a:solidFill>
                <a:latin typeface="Helvetica LT Std" pitchFamily="34" charset="0"/>
                <a:cs typeface="Calibri" pitchFamily="34" charset="0"/>
              </a:defRPr>
            </a:lvl1pPr>
          </a:lstStyle>
          <a:p>
            <a:r>
              <a:rPr lang="en-US" altLang="en-US" dirty="0" smtClean="0"/>
              <a:t>Author</a:t>
            </a:r>
            <a:endParaRPr lang="en-US" altLang="en-US" dirty="0"/>
          </a:p>
        </p:txBody>
      </p:sp>
      <p:sp>
        <p:nvSpPr>
          <p:cNvPr id="40" name="Rectangle 9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614478" y="368932"/>
            <a:ext cx="7367518" cy="1981200"/>
          </a:xfrm>
        </p:spPr>
        <p:txBody>
          <a:bodyPr anchor="b" anchorCtr="0">
            <a:normAutofit/>
          </a:bodyPr>
          <a:lstStyle>
            <a:lvl1pPr algn="l">
              <a:lnSpc>
                <a:spcPts val="4400"/>
              </a:lnSpc>
              <a:defRPr sz="4000" b="1">
                <a:solidFill>
                  <a:schemeClr val="tx2"/>
                </a:solidFill>
                <a:latin typeface="Helvetica LT Std" pitchFamily="34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Title here</a:t>
            </a:r>
            <a:endParaRPr lang="en-US" dirty="0"/>
          </a:p>
        </p:txBody>
      </p:sp>
      <p:cxnSp>
        <p:nvCxnSpPr>
          <p:cNvPr id="41" name="Straight Connector 40"/>
          <p:cNvCxnSpPr/>
          <p:nvPr userDrawn="1"/>
        </p:nvCxnSpPr>
        <p:spPr bwMode="auto">
          <a:xfrm>
            <a:off x="694944" y="2441153"/>
            <a:ext cx="8081043" cy="0"/>
          </a:xfrm>
          <a:prstGeom prst="line">
            <a:avLst/>
          </a:prstGeom>
          <a:solidFill>
            <a:srgbClr val="FFCC99"/>
          </a:solidFill>
          <a:ln w="12700" cap="flat" cmpd="sng" algn="ctr">
            <a:solidFill>
              <a:srgbClr val="C1CD2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45737" y="6540146"/>
            <a:ext cx="6931387" cy="2762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14400">
              <a:lnSpc>
                <a:spcPts val="1300"/>
              </a:lnSpc>
              <a:spcAft>
                <a:spcPct val="0"/>
              </a:spcAft>
              <a:tabLst>
                <a:tab pos="3600450" algn="l"/>
              </a:tabLst>
              <a:defRPr sz="700">
                <a:solidFill>
                  <a:schemeClr val="tx1">
                    <a:tint val="75000"/>
                  </a:schemeClr>
                </a:solidFill>
                <a:latin typeface="Helvetica LT Std" pitchFamily="34" charset="0"/>
              </a:defRPr>
            </a:lvl1pPr>
          </a:lstStyle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9472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629106" y="1447800"/>
            <a:ext cx="8123009" cy="4678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spcAft>
                <a:spcPts val="600"/>
              </a:spcAft>
              <a:defRPr sz="2000">
                <a:solidFill>
                  <a:schemeClr val="tx1"/>
                </a:solidFill>
                <a:latin typeface="Helvetica LT Std" pitchFamily="34" charset="0"/>
                <a:ea typeface="Verdana" pitchFamily="34" charset="0"/>
                <a:cs typeface="Verdana" pitchFamily="34" charset="0"/>
              </a:defRPr>
            </a:lvl1pPr>
            <a:lvl2pPr>
              <a:spcAft>
                <a:spcPts val="600"/>
              </a:spcAft>
              <a:defRPr sz="2000">
                <a:solidFill>
                  <a:schemeClr val="tx1"/>
                </a:solidFill>
                <a:latin typeface="Helvetica LT Std" pitchFamily="34" charset="0"/>
                <a:ea typeface="Verdana" pitchFamily="34" charset="0"/>
                <a:cs typeface="Verdana" pitchFamily="34" charset="0"/>
              </a:defRPr>
            </a:lvl2pPr>
            <a:lvl3pPr>
              <a:spcAft>
                <a:spcPts val="600"/>
              </a:spcAft>
              <a:defRPr sz="1800">
                <a:solidFill>
                  <a:schemeClr val="tx1"/>
                </a:solidFill>
                <a:latin typeface="Helvetica LT Std" pitchFamily="34" charset="0"/>
                <a:ea typeface="Verdana" pitchFamily="34" charset="0"/>
                <a:cs typeface="Verdana" pitchFamily="34" charset="0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1217" y="76200"/>
            <a:ext cx="495766" cy="1809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Helvetica LT Std" pitchFamily="34" charset="0"/>
              </a:defRPr>
            </a:lvl1pPr>
          </a:lstStyle>
          <a:p>
            <a:r>
              <a:rPr lang="en-US" dirty="0" smtClean="0">
                <a:solidFill>
                  <a:srgbClr val="C1CD23"/>
                </a:solidFill>
              </a:rPr>
              <a:t>|</a:t>
            </a:r>
            <a:r>
              <a:rPr lang="en-US" dirty="0" smtClean="0"/>
              <a:t> </a:t>
            </a:r>
            <a:fld id="{295008BC-DA31-4D19-837B-EFA4386B05F5}" type="slidenum"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r>
              <a:rPr lang="en-US" dirty="0" smtClean="0"/>
              <a:t> </a:t>
            </a:r>
            <a:r>
              <a:rPr lang="en-US" dirty="0" smtClean="0">
                <a:solidFill>
                  <a:srgbClr val="C1CD23"/>
                </a:solidFill>
              </a:rPr>
              <a:t>|</a:t>
            </a:r>
            <a:endParaRPr lang="en-US" dirty="0">
              <a:solidFill>
                <a:srgbClr val="C1CD23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229600" cy="9445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45737" y="6540146"/>
            <a:ext cx="6931387" cy="2762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14400">
              <a:lnSpc>
                <a:spcPts val="1300"/>
              </a:lnSpc>
              <a:spcAft>
                <a:spcPct val="0"/>
              </a:spcAft>
              <a:tabLst>
                <a:tab pos="3600450" algn="l"/>
              </a:tabLst>
              <a:defRPr sz="700">
                <a:solidFill>
                  <a:schemeClr val="tx1">
                    <a:tint val="75000"/>
                  </a:schemeClr>
                </a:solidFill>
                <a:latin typeface="Helvetica LT Std" pitchFamily="34" charset="0"/>
              </a:defRPr>
            </a:lvl1pPr>
          </a:lstStyle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4083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196080"/>
            <a:ext cx="8229600" cy="4798356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bg2"/>
              </a:buClr>
              <a:buFont typeface="Courier New"/>
              <a:buChar char="►"/>
              <a:defRPr sz="2400" baseline="0">
                <a:latin typeface="Myriad Pro"/>
                <a:cs typeface="Myriad Pro"/>
              </a:defRPr>
            </a:lvl1pPr>
            <a:lvl2pPr marL="742950" indent="-285750">
              <a:buClr>
                <a:schemeClr val="bg2"/>
              </a:buClr>
              <a:buFont typeface="Courier New"/>
              <a:buChar char="►"/>
              <a:defRPr sz="2000" baseline="0">
                <a:latin typeface="Myriad Pro"/>
                <a:cs typeface="Myriad Pro"/>
              </a:defRPr>
            </a:lvl2pPr>
            <a:lvl3pPr marL="1143000" indent="-228600">
              <a:buClr>
                <a:schemeClr val="bg2"/>
              </a:buClr>
              <a:buFont typeface="Courier New"/>
              <a:buChar char="►"/>
              <a:defRPr sz="1800" baseline="0">
                <a:latin typeface="Myriad Pro"/>
                <a:cs typeface="Myriad Pro"/>
              </a:defRPr>
            </a:lvl3pPr>
            <a:lvl4pPr marL="1600200" indent="-228600">
              <a:buClr>
                <a:srgbClr val="12CDF8"/>
              </a:buClr>
              <a:buFont typeface="Courier New"/>
              <a:buChar char="►"/>
              <a:defRPr>
                <a:latin typeface="Myriad Pro"/>
                <a:cs typeface="Myriad Pro"/>
              </a:defRPr>
            </a:lvl4pPr>
            <a:lvl5pPr marL="2057400" indent="-228600">
              <a:buClr>
                <a:srgbClr val="12CDF8"/>
              </a:buClr>
              <a:buFont typeface="Courier New"/>
              <a:buChar char="►"/>
              <a:defRPr>
                <a:latin typeface="Myriad Pro"/>
                <a:cs typeface="Myriad Pro"/>
              </a:defRPr>
            </a:lvl5pPr>
          </a:lstStyle>
          <a:p>
            <a:pPr lvl="0"/>
            <a:r>
              <a:rPr lang="en-US" dirty="0" smtClean="0"/>
              <a:t>Your talking point bullet text here </a:t>
            </a:r>
          </a:p>
          <a:p>
            <a:pPr lvl="1"/>
            <a:r>
              <a:rPr lang="en-US" dirty="0" smtClean="0"/>
              <a:t>Your next talking point bullet here</a:t>
            </a:r>
          </a:p>
          <a:p>
            <a:pPr lvl="2"/>
            <a:r>
              <a:rPr lang="en-US" dirty="0" smtClean="0"/>
              <a:t>Third talking point, </a:t>
            </a:r>
            <a:r>
              <a:rPr lang="en-US" dirty="0" err="1" smtClean="0"/>
              <a:t>ect</a:t>
            </a:r>
            <a:r>
              <a:rPr lang="en-US" dirty="0" smtClean="0"/>
              <a:t>.</a:t>
            </a:r>
          </a:p>
          <a:p>
            <a:pPr lvl="2"/>
            <a:r>
              <a:rPr lang="en-US" dirty="0" smtClean="0"/>
              <a:t>Bullet can be indented by pressing the Tab Key</a:t>
            </a:r>
          </a:p>
          <a:p>
            <a:pPr lvl="2"/>
            <a:r>
              <a:rPr lang="en-US" dirty="0" smtClean="0"/>
              <a:t>Third level bullet is created by pressing Tab again</a:t>
            </a:r>
          </a:p>
          <a:p>
            <a:pPr lvl="2"/>
            <a:r>
              <a:rPr lang="en-US" dirty="0" smtClean="0"/>
              <a:t>Reverse indents by pressing the Shift + Tab keys</a:t>
            </a:r>
          </a:p>
        </p:txBody>
      </p:sp>
    </p:spTree>
    <p:extLst>
      <p:ext uri="{BB962C8B-B14F-4D97-AF65-F5344CB8AC3E}">
        <p14:creationId xmlns:p14="http://schemas.microsoft.com/office/powerpoint/2010/main" val="299262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196080"/>
            <a:ext cx="8229600" cy="4798356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bg2"/>
              </a:buClr>
              <a:buFont typeface="Courier New"/>
              <a:buChar char="►"/>
              <a:defRPr sz="2400" baseline="0">
                <a:latin typeface="Myriad Pro"/>
                <a:cs typeface="Myriad Pro"/>
              </a:defRPr>
            </a:lvl1pPr>
            <a:lvl2pPr marL="742950" indent="-285750">
              <a:buClr>
                <a:schemeClr val="bg2"/>
              </a:buClr>
              <a:buFont typeface="Courier New"/>
              <a:buChar char="►"/>
              <a:defRPr sz="2000" baseline="0">
                <a:latin typeface="Myriad Pro"/>
                <a:cs typeface="Myriad Pro"/>
              </a:defRPr>
            </a:lvl2pPr>
            <a:lvl3pPr marL="1143000" indent="-228600">
              <a:buClr>
                <a:schemeClr val="bg2"/>
              </a:buClr>
              <a:buFont typeface="Courier New"/>
              <a:buChar char="►"/>
              <a:defRPr sz="1800" baseline="0">
                <a:latin typeface="Myriad Pro"/>
                <a:cs typeface="Myriad Pro"/>
              </a:defRPr>
            </a:lvl3pPr>
            <a:lvl4pPr marL="1600200" indent="-228600">
              <a:buClr>
                <a:srgbClr val="12CDF8"/>
              </a:buClr>
              <a:buFont typeface="Courier New"/>
              <a:buChar char="►"/>
              <a:defRPr>
                <a:latin typeface="Myriad Pro"/>
                <a:cs typeface="Myriad Pro"/>
              </a:defRPr>
            </a:lvl4pPr>
            <a:lvl5pPr marL="2057400" indent="-228600">
              <a:buClr>
                <a:srgbClr val="12CDF8"/>
              </a:buClr>
              <a:buFont typeface="Courier New"/>
              <a:buChar char="►"/>
              <a:defRPr>
                <a:latin typeface="Myriad Pro"/>
                <a:cs typeface="Myriad Pro"/>
              </a:defRPr>
            </a:lvl5pPr>
          </a:lstStyle>
          <a:p>
            <a:pPr lvl="0"/>
            <a:r>
              <a:rPr lang="en-US" dirty="0" smtClean="0"/>
              <a:t>Your talking point bullet text here </a:t>
            </a:r>
          </a:p>
          <a:p>
            <a:pPr lvl="1"/>
            <a:r>
              <a:rPr lang="en-US" dirty="0" smtClean="0"/>
              <a:t>Your next talking point bullet here</a:t>
            </a:r>
          </a:p>
          <a:p>
            <a:pPr lvl="2"/>
            <a:r>
              <a:rPr lang="en-US" dirty="0" smtClean="0"/>
              <a:t>Third talking point, </a:t>
            </a:r>
            <a:r>
              <a:rPr lang="en-US" dirty="0" err="1" smtClean="0"/>
              <a:t>ect</a:t>
            </a:r>
            <a:r>
              <a:rPr lang="en-US" dirty="0" smtClean="0"/>
              <a:t>.</a:t>
            </a:r>
          </a:p>
          <a:p>
            <a:pPr lvl="2"/>
            <a:r>
              <a:rPr lang="en-US" dirty="0" smtClean="0"/>
              <a:t>Bullet can be indented by pressing the Tab Key</a:t>
            </a:r>
          </a:p>
          <a:p>
            <a:pPr lvl="2"/>
            <a:r>
              <a:rPr lang="en-US" dirty="0" smtClean="0"/>
              <a:t>Third level bullet is created by pressing Tab again</a:t>
            </a:r>
          </a:p>
          <a:p>
            <a:pPr lvl="2"/>
            <a:r>
              <a:rPr lang="en-US" dirty="0" smtClean="0"/>
              <a:t>Reverse indents by pressing the Shift + Tab keys</a:t>
            </a:r>
          </a:p>
        </p:txBody>
      </p:sp>
    </p:spTree>
    <p:extLst>
      <p:ext uri="{BB962C8B-B14F-4D97-AF65-F5344CB8AC3E}">
        <p14:creationId xmlns:p14="http://schemas.microsoft.com/office/powerpoint/2010/main" val="29299062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196080"/>
            <a:ext cx="8229600" cy="4798356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bg2"/>
              </a:buClr>
              <a:buFont typeface="Courier New"/>
              <a:buChar char="►"/>
              <a:defRPr sz="2400" baseline="0">
                <a:latin typeface="Myriad Pro"/>
                <a:cs typeface="Myriad Pro"/>
              </a:defRPr>
            </a:lvl1pPr>
            <a:lvl2pPr marL="742950" indent="-285750">
              <a:buClr>
                <a:schemeClr val="bg2"/>
              </a:buClr>
              <a:buFont typeface="Courier New"/>
              <a:buChar char="►"/>
              <a:defRPr sz="2000" baseline="0">
                <a:latin typeface="Myriad Pro"/>
                <a:cs typeface="Myriad Pro"/>
              </a:defRPr>
            </a:lvl2pPr>
            <a:lvl3pPr marL="1143000" indent="-228600">
              <a:buClr>
                <a:schemeClr val="bg2"/>
              </a:buClr>
              <a:buFont typeface="Courier New"/>
              <a:buChar char="►"/>
              <a:defRPr sz="1800" baseline="0">
                <a:latin typeface="Myriad Pro"/>
                <a:cs typeface="Myriad Pro"/>
              </a:defRPr>
            </a:lvl3pPr>
            <a:lvl4pPr marL="1600200" indent="-228600">
              <a:buClr>
                <a:srgbClr val="12CDF8"/>
              </a:buClr>
              <a:buFont typeface="Courier New"/>
              <a:buChar char="►"/>
              <a:defRPr>
                <a:latin typeface="Myriad Pro"/>
                <a:cs typeface="Myriad Pro"/>
              </a:defRPr>
            </a:lvl4pPr>
            <a:lvl5pPr marL="2057400" indent="-228600">
              <a:buClr>
                <a:srgbClr val="12CDF8"/>
              </a:buClr>
              <a:buFont typeface="Courier New"/>
              <a:buChar char="►"/>
              <a:defRPr>
                <a:latin typeface="Myriad Pro"/>
                <a:cs typeface="Myriad Pro"/>
              </a:defRPr>
            </a:lvl5pPr>
          </a:lstStyle>
          <a:p>
            <a:pPr lvl="0"/>
            <a:r>
              <a:rPr lang="en-US" dirty="0" smtClean="0"/>
              <a:t>Your talking point bullet text here </a:t>
            </a:r>
          </a:p>
          <a:p>
            <a:pPr lvl="1"/>
            <a:r>
              <a:rPr lang="en-US" dirty="0" smtClean="0"/>
              <a:t>Your next talking point bullet here</a:t>
            </a:r>
          </a:p>
          <a:p>
            <a:pPr lvl="2"/>
            <a:r>
              <a:rPr lang="en-US" dirty="0" smtClean="0"/>
              <a:t>Third talking point, </a:t>
            </a:r>
            <a:r>
              <a:rPr lang="en-US" dirty="0" err="1" smtClean="0"/>
              <a:t>ect</a:t>
            </a:r>
            <a:r>
              <a:rPr lang="en-US" dirty="0" smtClean="0"/>
              <a:t>.</a:t>
            </a:r>
          </a:p>
          <a:p>
            <a:pPr lvl="2"/>
            <a:r>
              <a:rPr lang="en-US" dirty="0" smtClean="0"/>
              <a:t>Bullet can be indented by pressing the Tab Key</a:t>
            </a:r>
          </a:p>
          <a:p>
            <a:pPr lvl="2"/>
            <a:r>
              <a:rPr lang="en-US" dirty="0" smtClean="0"/>
              <a:t>Third level bullet is created by pressing Tab again</a:t>
            </a:r>
          </a:p>
          <a:p>
            <a:pPr lvl="2"/>
            <a:r>
              <a:rPr lang="en-US" dirty="0" smtClean="0"/>
              <a:t>Reverse indents by pressing the Shift + Tab keys</a:t>
            </a:r>
          </a:p>
        </p:txBody>
      </p:sp>
    </p:spTree>
    <p:extLst>
      <p:ext uri="{BB962C8B-B14F-4D97-AF65-F5344CB8AC3E}">
        <p14:creationId xmlns:p14="http://schemas.microsoft.com/office/powerpoint/2010/main" val="39711942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SA Basic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196080"/>
            <a:ext cx="8229600" cy="4798356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bg2"/>
              </a:buClr>
              <a:buFont typeface="Courier New"/>
              <a:buChar char="►"/>
              <a:defRPr sz="2400" baseline="0">
                <a:latin typeface="Myriad Pro"/>
                <a:cs typeface="Myriad Pro"/>
              </a:defRPr>
            </a:lvl1pPr>
            <a:lvl2pPr marL="742950" indent="-285750">
              <a:buClr>
                <a:schemeClr val="bg2"/>
              </a:buClr>
              <a:buFont typeface="Courier New"/>
              <a:buChar char="►"/>
              <a:defRPr sz="2000" baseline="0">
                <a:latin typeface="Myriad Pro"/>
                <a:cs typeface="Myriad Pro"/>
              </a:defRPr>
            </a:lvl2pPr>
            <a:lvl3pPr marL="1143000" indent="-228600">
              <a:buClr>
                <a:schemeClr val="bg2"/>
              </a:buClr>
              <a:buFont typeface="Courier New"/>
              <a:buChar char="►"/>
              <a:defRPr sz="1800" baseline="0">
                <a:latin typeface="Myriad Pro"/>
                <a:cs typeface="Myriad Pro"/>
              </a:defRPr>
            </a:lvl3pPr>
            <a:lvl4pPr marL="1600200" indent="-228600">
              <a:buClr>
                <a:srgbClr val="12CDF8"/>
              </a:buClr>
              <a:buFont typeface="Courier New"/>
              <a:buChar char="►"/>
              <a:defRPr>
                <a:latin typeface="Myriad Pro"/>
                <a:cs typeface="Myriad Pro"/>
              </a:defRPr>
            </a:lvl4pPr>
            <a:lvl5pPr marL="2057400" indent="-228600">
              <a:buClr>
                <a:srgbClr val="12CDF8"/>
              </a:buClr>
              <a:buFont typeface="Courier New"/>
              <a:buChar char="►"/>
              <a:defRPr>
                <a:latin typeface="Myriad Pro"/>
                <a:cs typeface="Myriad Pro"/>
              </a:defRPr>
            </a:lvl5pPr>
          </a:lstStyle>
          <a:p>
            <a:pPr lvl="0"/>
            <a:r>
              <a:rPr lang="en-US" dirty="0" smtClean="0"/>
              <a:t>Your talking point bullet text here </a:t>
            </a:r>
          </a:p>
          <a:p>
            <a:pPr lvl="1"/>
            <a:r>
              <a:rPr lang="en-US" dirty="0" smtClean="0"/>
              <a:t>Your next talking point bullet here</a:t>
            </a:r>
          </a:p>
          <a:p>
            <a:pPr lvl="2"/>
            <a:r>
              <a:rPr lang="en-US" dirty="0" smtClean="0"/>
              <a:t>Third talking point, </a:t>
            </a:r>
            <a:r>
              <a:rPr lang="en-US" dirty="0" err="1" smtClean="0"/>
              <a:t>ect</a:t>
            </a:r>
            <a:r>
              <a:rPr lang="en-US" dirty="0" smtClean="0"/>
              <a:t>.</a:t>
            </a:r>
          </a:p>
          <a:p>
            <a:pPr lvl="2"/>
            <a:r>
              <a:rPr lang="en-US" dirty="0" smtClean="0"/>
              <a:t>Bullet can be indented by pressing the Tab Key</a:t>
            </a:r>
          </a:p>
          <a:p>
            <a:pPr lvl="2"/>
            <a:r>
              <a:rPr lang="en-US" dirty="0" smtClean="0"/>
              <a:t>Third level bullet is created by pressing Tab again</a:t>
            </a:r>
          </a:p>
          <a:p>
            <a:pPr lvl="2"/>
            <a:r>
              <a:rPr lang="en-US" dirty="0" smtClean="0"/>
              <a:t>Reverse indents by pressing the Shift + Tab keys</a:t>
            </a:r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3287118" y="6540146"/>
            <a:ext cx="2322114" cy="2762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l" defTabSz="914400" rtl="0" eaLnBrk="1" latinLnBrk="0" hangingPunct="1">
              <a:lnSpc>
                <a:spcPts val="1300"/>
              </a:lnSpc>
              <a:spcAft>
                <a:spcPct val="0"/>
              </a:spcAft>
              <a:tabLst>
                <a:tab pos="3600450" algn="l"/>
              </a:tabLst>
              <a:defRPr sz="700" kern="1200">
                <a:solidFill>
                  <a:schemeClr val="tx1">
                    <a:tint val="75000"/>
                  </a:schemeClr>
                </a:solidFill>
                <a:latin typeface="Helvetica LT Std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© 2013 The MITRE Corporation. All rights reserved.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0941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629106" y="1447800"/>
            <a:ext cx="8123009" cy="4678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spcAft>
                <a:spcPts val="600"/>
              </a:spcAft>
              <a:defRPr sz="2000">
                <a:solidFill>
                  <a:schemeClr val="tx1"/>
                </a:solidFill>
                <a:latin typeface="Helvetica LT Std" pitchFamily="34" charset="0"/>
                <a:ea typeface="Verdana" pitchFamily="34" charset="0"/>
                <a:cs typeface="Verdana" pitchFamily="34" charset="0"/>
              </a:defRPr>
            </a:lvl1pPr>
            <a:lvl2pPr>
              <a:spcAft>
                <a:spcPts val="600"/>
              </a:spcAft>
              <a:defRPr sz="2000">
                <a:solidFill>
                  <a:schemeClr val="tx1"/>
                </a:solidFill>
                <a:latin typeface="Helvetica LT Std" pitchFamily="34" charset="0"/>
                <a:ea typeface="Verdana" pitchFamily="34" charset="0"/>
                <a:cs typeface="Verdana" pitchFamily="34" charset="0"/>
              </a:defRPr>
            </a:lvl2pPr>
            <a:lvl3pPr>
              <a:spcAft>
                <a:spcPts val="600"/>
              </a:spcAft>
              <a:defRPr sz="1800">
                <a:solidFill>
                  <a:schemeClr val="tx1"/>
                </a:solidFill>
                <a:latin typeface="Helvetica LT Std" pitchFamily="34" charset="0"/>
                <a:ea typeface="Verdana" pitchFamily="34" charset="0"/>
                <a:cs typeface="Verdana" pitchFamily="34" charset="0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1217" y="76200"/>
            <a:ext cx="495766" cy="1809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Helvetica LT Std" pitchFamily="34" charset="0"/>
              </a:defRPr>
            </a:lvl1pPr>
          </a:lstStyle>
          <a:p>
            <a:r>
              <a:rPr lang="en-US" dirty="0" smtClean="0">
                <a:solidFill>
                  <a:srgbClr val="C1CD23"/>
                </a:solidFill>
              </a:rPr>
              <a:t>|</a:t>
            </a:r>
            <a:r>
              <a:rPr lang="en-US" dirty="0" smtClean="0"/>
              <a:t> </a:t>
            </a:r>
            <a:fld id="{295008BC-DA31-4D19-837B-EFA4386B05F5}" type="slidenum"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r>
              <a:rPr lang="en-US" dirty="0" smtClean="0"/>
              <a:t> </a:t>
            </a:r>
            <a:r>
              <a:rPr lang="en-US" dirty="0" smtClean="0">
                <a:solidFill>
                  <a:srgbClr val="C1CD23"/>
                </a:solidFill>
              </a:rPr>
              <a:t>|</a:t>
            </a:r>
            <a:endParaRPr lang="en-US" dirty="0">
              <a:solidFill>
                <a:srgbClr val="C1CD23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229600" cy="944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45737" y="6540146"/>
            <a:ext cx="6931387" cy="2762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14400">
              <a:lnSpc>
                <a:spcPts val="1300"/>
              </a:lnSpc>
              <a:spcAft>
                <a:spcPct val="0"/>
              </a:spcAft>
              <a:tabLst>
                <a:tab pos="3600450" algn="l"/>
              </a:tabLst>
              <a:defRPr sz="700">
                <a:solidFill>
                  <a:schemeClr val="tx1">
                    <a:tint val="75000"/>
                  </a:schemeClr>
                </a:solidFill>
                <a:latin typeface="Helvetica LT Std" pitchFamily="34" charset="0"/>
              </a:defRPr>
            </a:lvl1pPr>
          </a:lstStyle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 txBox="1">
            <a:spLocks noChangeArrowheads="1"/>
          </p:cNvSpPr>
          <p:nvPr userDrawn="1"/>
        </p:nvSpPr>
        <p:spPr>
          <a:xfrm>
            <a:off x="615696" y="1066800"/>
            <a:ext cx="8221066" cy="1981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lnSpc>
                <a:spcPts val="44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effectLst/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r>
              <a:rPr lang="en-US" sz="3600" dirty="0" smtClean="0">
                <a:solidFill>
                  <a:schemeClr val="tx2"/>
                </a:solidFill>
                <a:latin typeface="Helvetica LT Std" pitchFamily="34" charset="0"/>
                <a:ea typeface="Verdana" pitchFamily="34" charset="0"/>
                <a:cs typeface="Verdana" pitchFamily="34" charset="0"/>
              </a:rPr>
              <a:t>Section</a:t>
            </a:r>
            <a:r>
              <a:rPr lang="en-US" sz="3600" baseline="0" dirty="0" smtClean="0">
                <a:solidFill>
                  <a:schemeClr val="tx2"/>
                </a:solidFill>
                <a:latin typeface="Helvetica LT Std" pitchFamily="34" charset="0"/>
                <a:ea typeface="Verdana" pitchFamily="34" charset="0"/>
                <a:cs typeface="Verdana" pitchFamily="34" charset="0"/>
              </a:rPr>
              <a:t> header here</a:t>
            </a:r>
            <a:endParaRPr lang="en-US" sz="3600" dirty="0">
              <a:solidFill>
                <a:schemeClr val="tx2"/>
              </a:solidFill>
              <a:latin typeface="Helvetica LT Std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4" name="Rectangle 9"/>
          <p:cNvSpPr txBox="1">
            <a:spLocks noChangeArrowheads="1"/>
          </p:cNvSpPr>
          <p:nvPr userDrawn="1"/>
        </p:nvSpPr>
        <p:spPr>
          <a:xfrm>
            <a:off x="615698" y="3445934"/>
            <a:ext cx="7246620" cy="14223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ts val="44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effectLst/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r>
              <a:rPr lang="en-US" sz="2400" spc="300" dirty="0" smtClean="0">
                <a:solidFill>
                  <a:schemeClr val="tx2"/>
                </a:solidFill>
                <a:latin typeface="Helvetica LT Std" pitchFamily="34" charset="0"/>
                <a:ea typeface="Verdana" pitchFamily="34" charset="0"/>
                <a:cs typeface="Verdana" pitchFamily="34" charset="0"/>
              </a:rPr>
              <a:t>Subtitle</a:t>
            </a:r>
            <a:r>
              <a:rPr lang="en-US" sz="2400" spc="300" dirty="0" smtClean="0">
                <a:solidFill>
                  <a:schemeClr val="tx2"/>
                </a:solidFill>
                <a:latin typeface="Helvetica LT Std" pitchFamily="34" charset="0"/>
                <a:cs typeface="Calibri" pitchFamily="34" charset="0"/>
              </a:rPr>
              <a:t> here</a:t>
            </a:r>
            <a:endParaRPr lang="en-US" sz="2400" spc="300" dirty="0">
              <a:solidFill>
                <a:schemeClr val="tx2"/>
              </a:solidFill>
              <a:latin typeface="Helvetica LT Std" pitchFamily="34" charset="0"/>
              <a:cs typeface="Calibri" pitchFamily="34" charset="0"/>
            </a:endParaRPr>
          </a:p>
        </p:txBody>
      </p:sp>
      <p:sp>
        <p:nvSpPr>
          <p:cNvPr id="17" name="Rectangle 16"/>
          <p:cNvSpPr/>
          <p:nvPr userDrawn="1"/>
        </p:nvSpPr>
        <p:spPr bwMode="auto">
          <a:xfrm>
            <a:off x="0" y="0"/>
            <a:ext cx="407324" cy="3124200"/>
          </a:xfrm>
          <a:prstGeom prst="rect">
            <a:avLst/>
          </a:prstGeom>
          <a:solidFill>
            <a:srgbClr val="C1CD23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ts val="2500"/>
              </a:lnSpc>
              <a:spcBef>
                <a:spcPct val="0"/>
              </a:spcBef>
              <a:spcAft>
                <a:spcPts val="1000"/>
              </a:spcAft>
              <a:buClr>
                <a:srgbClr val="FDAA03"/>
              </a:buClr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Rectangle 17"/>
          <p:cNvSpPr/>
          <p:nvPr userDrawn="1"/>
        </p:nvSpPr>
        <p:spPr bwMode="auto">
          <a:xfrm>
            <a:off x="0" y="3352800"/>
            <a:ext cx="407324" cy="35052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ts val="2500"/>
              </a:lnSpc>
              <a:spcBef>
                <a:spcPct val="0"/>
              </a:spcBef>
              <a:spcAft>
                <a:spcPts val="1000"/>
              </a:spcAft>
              <a:buClr>
                <a:srgbClr val="FDAA03"/>
              </a:buClr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36917" y="76200"/>
            <a:ext cx="495766" cy="1809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Helvetica LT Std" pitchFamily="34" charset="0"/>
              </a:defRPr>
            </a:lvl1pPr>
          </a:lstStyle>
          <a:p>
            <a:r>
              <a:rPr lang="en-US" smtClean="0">
                <a:solidFill>
                  <a:srgbClr val="C1CD23"/>
                </a:solidFill>
              </a:rPr>
              <a:t>|</a:t>
            </a:r>
            <a:r>
              <a:rPr lang="en-US" smtClean="0"/>
              <a:t> </a:t>
            </a:r>
            <a:fld id="{295008BC-DA31-4D19-837B-EFA4386B05F5}" type="slidenum"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r>
              <a:rPr lang="en-US" smtClean="0"/>
              <a:t> </a:t>
            </a:r>
            <a:r>
              <a:rPr lang="en-US" smtClean="0">
                <a:solidFill>
                  <a:srgbClr val="C1CD23"/>
                </a:solidFill>
              </a:rPr>
              <a:t>|</a:t>
            </a:r>
            <a:endParaRPr lang="en-US">
              <a:solidFill>
                <a:srgbClr val="C1CD23"/>
              </a:solidFill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229600" cy="94456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82" y="6540145"/>
            <a:ext cx="670505" cy="243820"/>
          </a:xfrm>
          <a:prstGeom prst="rect">
            <a:avLst/>
          </a:prstGeom>
        </p:spPr>
      </p:pic>
      <p:cxnSp>
        <p:nvCxnSpPr>
          <p:cNvPr id="24" name="Straight Connector 23"/>
          <p:cNvCxnSpPr/>
          <p:nvPr userDrawn="1"/>
        </p:nvCxnSpPr>
        <p:spPr bwMode="auto">
          <a:xfrm>
            <a:off x="694944" y="3276600"/>
            <a:ext cx="8081043" cy="0"/>
          </a:xfrm>
          <a:prstGeom prst="line">
            <a:avLst/>
          </a:prstGeom>
          <a:solidFill>
            <a:srgbClr val="FFCC99"/>
          </a:solidFill>
          <a:ln w="12700" cap="flat" cmpd="sng" algn="ctr">
            <a:solidFill>
              <a:srgbClr val="C1CD2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45737" y="6540146"/>
            <a:ext cx="6931387" cy="2762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14400">
              <a:lnSpc>
                <a:spcPts val="1300"/>
              </a:lnSpc>
              <a:spcAft>
                <a:spcPct val="0"/>
              </a:spcAft>
              <a:tabLst>
                <a:tab pos="3600450" algn="l"/>
              </a:tabLst>
              <a:defRPr sz="700">
                <a:solidFill>
                  <a:schemeClr val="tx1">
                    <a:tint val="75000"/>
                  </a:schemeClr>
                </a:solidFill>
                <a:latin typeface="Helvetica LT Std" pitchFamily="34" charset="0"/>
              </a:defRPr>
            </a:lvl1pPr>
          </a:lstStyle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6341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98596"/>
            <a:ext cx="4038600" cy="4525963"/>
          </a:xfrm>
        </p:spPr>
        <p:txBody>
          <a:bodyPr>
            <a:normAutofit/>
          </a:bodyPr>
          <a:lstStyle>
            <a:lvl1pPr>
              <a:defRPr sz="2000"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498596"/>
            <a:ext cx="4038600" cy="4525963"/>
          </a:xfrm>
        </p:spPr>
        <p:txBody>
          <a:bodyPr>
            <a:normAutofit/>
          </a:bodyPr>
          <a:lstStyle>
            <a:lvl1pPr>
              <a:defRPr sz="2000"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36917" y="76200"/>
            <a:ext cx="495766" cy="1809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Helvetica LT Std" pitchFamily="34" charset="0"/>
              </a:defRPr>
            </a:lvl1pPr>
          </a:lstStyle>
          <a:p>
            <a:r>
              <a:rPr lang="en-US" smtClean="0">
                <a:solidFill>
                  <a:srgbClr val="C1CD23"/>
                </a:solidFill>
              </a:rPr>
              <a:t>|</a:t>
            </a:r>
            <a:r>
              <a:rPr lang="en-US" smtClean="0"/>
              <a:t> </a:t>
            </a:r>
            <a:fld id="{295008BC-DA31-4D19-837B-EFA4386B05F5}" type="slidenum"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r>
              <a:rPr lang="en-US" smtClean="0"/>
              <a:t> </a:t>
            </a:r>
            <a:r>
              <a:rPr lang="en-US" smtClean="0">
                <a:solidFill>
                  <a:srgbClr val="C1CD23"/>
                </a:solidFill>
              </a:rPr>
              <a:t>|</a:t>
            </a:r>
            <a:endParaRPr lang="en-US">
              <a:solidFill>
                <a:srgbClr val="C1CD23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229600" cy="944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45737" y="6540146"/>
            <a:ext cx="6931387" cy="2762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14400">
              <a:lnSpc>
                <a:spcPts val="1300"/>
              </a:lnSpc>
              <a:spcAft>
                <a:spcPct val="0"/>
              </a:spcAft>
              <a:tabLst>
                <a:tab pos="3600450" algn="l"/>
              </a:tabLst>
              <a:defRPr sz="700">
                <a:solidFill>
                  <a:schemeClr val="tx1">
                    <a:tint val="75000"/>
                  </a:schemeClr>
                </a:solidFill>
                <a:latin typeface="Helvetica LT Std" pitchFamily="34" charset="0"/>
              </a:defRPr>
            </a:lvl1pPr>
          </a:lstStyle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85365"/>
            <a:ext cx="4040188" cy="487362"/>
          </a:xfrm>
        </p:spPr>
        <p:txBody>
          <a:bodyPr anchor="b">
            <a:noAutofit/>
          </a:bodyPr>
          <a:lstStyle>
            <a:lvl1pPr marL="0" indent="0">
              <a:buNone/>
              <a:defRPr sz="16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048927"/>
            <a:ext cx="4040188" cy="3951288"/>
          </a:xfrm>
        </p:spPr>
        <p:txBody>
          <a:bodyPr>
            <a:normAutofit/>
          </a:bodyPr>
          <a:lstStyle>
            <a:lvl1pPr>
              <a:defRPr sz="1600">
                <a:latin typeface="+mn-lt"/>
              </a:defRPr>
            </a:lvl1pPr>
            <a:lvl2pPr>
              <a:defRPr sz="1600">
                <a:latin typeface="+mn-lt"/>
              </a:defRPr>
            </a:lvl2pPr>
            <a:lvl3pPr>
              <a:defRPr sz="1600">
                <a:latin typeface="+mn-lt"/>
              </a:defRPr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97425" y="2048927"/>
            <a:ext cx="4041775" cy="3951288"/>
          </a:xfrm>
        </p:spPr>
        <p:txBody>
          <a:bodyPr>
            <a:normAutofit/>
          </a:bodyPr>
          <a:lstStyle>
            <a:lvl1pPr>
              <a:defRPr sz="1600">
                <a:latin typeface="+mn-lt"/>
              </a:defRPr>
            </a:lvl1pPr>
            <a:lvl2pPr>
              <a:defRPr sz="1600">
                <a:latin typeface="+mn-lt"/>
              </a:defRPr>
            </a:lvl2pPr>
            <a:lvl3pPr>
              <a:defRPr sz="1600">
                <a:latin typeface="+mn-lt"/>
              </a:defRPr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idx="13"/>
          </p:nvPr>
        </p:nvSpPr>
        <p:spPr>
          <a:xfrm>
            <a:off x="4800600" y="1485365"/>
            <a:ext cx="4040188" cy="487362"/>
          </a:xfrm>
        </p:spPr>
        <p:txBody>
          <a:bodyPr anchor="b">
            <a:noAutofit/>
          </a:bodyPr>
          <a:lstStyle>
            <a:lvl1pPr marL="0" indent="0">
              <a:buNone/>
              <a:defRPr sz="16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8336917" y="76200"/>
            <a:ext cx="495766" cy="1809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Helvetica LT Std" pitchFamily="34" charset="0"/>
              </a:defRPr>
            </a:lvl1pPr>
          </a:lstStyle>
          <a:p>
            <a:r>
              <a:rPr lang="en-US" smtClean="0">
                <a:solidFill>
                  <a:srgbClr val="C1CD23"/>
                </a:solidFill>
              </a:rPr>
              <a:t>|</a:t>
            </a:r>
            <a:r>
              <a:rPr lang="en-US" smtClean="0"/>
              <a:t> </a:t>
            </a:r>
            <a:fld id="{295008BC-DA31-4D19-837B-EFA4386B05F5}" type="slidenum"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r>
              <a:rPr lang="en-US" smtClean="0"/>
              <a:t> </a:t>
            </a:r>
            <a:r>
              <a:rPr lang="en-US" smtClean="0">
                <a:solidFill>
                  <a:srgbClr val="C1CD23"/>
                </a:solidFill>
              </a:rPr>
              <a:t>|</a:t>
            </a:r>
            <a:endParaRPr lang="en-US">
              <a:solidFill>
                <a:srgbClr val="C1CD23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229600" cy="944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45737" y="6540146"/>
            <a:ext cx="6931387" cy="2762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14400">
              <a:lnSpc>
                <a:spcPts val="1300"/>
              </a:lnSpc>
              <a:spcAft>
                <a:spcPct val="0"/>
              </a:spcAft>
              <a:tabLst>
                <a:tab pos="3600450" algn="l"/>
              </a:tabLst>
              <a:defRPr sz="700">
                <a:solidFill>
                  <a:schemeClr val="tx1">
                    <a:tint val="75000"/>
                  </a:schemeClr>
                </a:solidFill>
                <a:latin typeface="Helvetica LT Std" pitchFamily="34" charset="0"/>
              </a:defRPr>
            </a:lvl1pPr>
          </a:lstStyle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229600" cy="944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36917" y="76200"/>
            <a:ext cx="495766" cy="1809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Helvetica LT Std" pitchFamily="34" charset="0"/>
              </a:defRPr>
            </a:lvl1pPr>
          </a:lstStyle>
          <a:p>
            <a:r>
              <a:rPr lang="en-US" smtClean="0">
                <a:solidFill>
                  <a:srgbClr val="C1CD23"/>
                </a:solidFill>
              </a:rPr>
              <a:t>|</a:t>
            </a:r>
            <a:r>
              <a:rPr lang="en-US" smtClean="0"/>
              <a:t> </a:t>
            </a:r>
            <a:fld id="{295008BC-DA31-4D19-837B-EFA4386B05F5}" type="slidenum"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r>
              <a:rPr lang="en-US" smtClean="0"/>
              <a:t> </a:t>
            </a:r>
            <a:r>
              <a:rPr lang="en-US" smtClean="0">
                <a:solidFill>
                  <a:srgbClr val="C1CD23"/>
                </a:solidFill>
              </a:rPr>
              <a:t>|</a:t>
            </a:r>
            <a:endParaRPr lang="en-US">
              <a:solidFill>
                <a:srgbClr val="C1CD23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45737" y="6540146"/>
            <a:ext cx="6931387" cy="2762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14400">
              <a:lnSpc>
                <a:spcPts val="1300"/>
              </a:lnSpc>
              <a:spcAft>
                <a:spcPct val="0"/>
              </a:spcAft>
              <a:tabLst>
                <a:tab pos="3600450" algn="l"/>
              </a:tabLst>
              <a:defRPr sz="700">
                <a:solidFill>
                  <a:schemeClr val="tx1">
                    <a:tint val="75000"/>
                  </a:schemeClr>
                </a:solidFill>
                <a:latin typeface="Helvetica LT Std" pitchFamily="34" charset="0"/>
              </a:defRPr>
            </a:lvl1pPr>
          </a:lstStyle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36917" y="76200"/>
            <a:ext cx="495766" cy="1809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Helvetica LT Std" pitchFamily="34" charset="0"/>
              </a:defRPr>
            </a:lvl1pPr>
          </a:lstStyle>
          <a:p>
            <a:r>
              <a:rPr lang="en-US" smtClean="0">
                <a:solidFill>
                  <a:srgbClr val="C1CD23"/>
                </a:solidFill>
              </a:rPr>
              <a:t>|</a:t>
            </a:r>
            <a:r>
              <a:rPr lang="en-US" smtClean="0"/>
              <a:t> </a:t>
            </a:r>
            <a:fld id="{295008BC-DA31-4D19-837B-EFA4386B05F5}" type="slidenum"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r>
              <a:rPr lang="en-US" smtClean="0"/>
              <a:t> </a:t>
            </a:r>
            <a:r>
              <a:rPr lang="en-US" smtClean="0">
                <a:solidFill>
                  <a:srgbClr val="C1CD23"/>
                </a:solidFill>
              </a:rPr>
              <a:t>|</a:t>
            </a:r>
            <a:endParaRPr lang="en-US">
              <a:solidFill>
                <a:srgbClr val="C1CD2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45737" y="6540146"/>
            <a:ext cx="6931387" cy="2762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14400">
              <a:lnSpc>
                <a:spcPts val="1300"/>
              </a:lnSpc>
              <a:spcAft>
                <a:spcPct val="0"/>
              </a:spcAft>
              <a:tabLst>
                <a:tab pos="3600450" algn="l"/>
              </a:tabLst>
              <a:defRPr sz="700">
                <a:solidFill>
                  <a:schemeClr val="tx1">
                    <a:tint val="75000"/>
                  </a:schemeClr>
                </a:solidFill>
                <a:latin typeface="Helvetica LT Std" pitchFamily="34" charset="0"/>
              </a:defRPr>
            </a:lvl1pPr>
          </a:lstStyle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0" y="0"/>
            <a:ext cx="407324" cy="1288473"/>
          </a:xfrm>
          <a:prstGeom prst="rect">
            <a:avLst/>
          </a:prstGeom>
          <a:solidFill>
            <a:srgbClr val="C1CD23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ts val="2500"/>
              </a:lnSpc>
              <a:spcBef>
                <a:spcPct val="0"/>
              </a:spcBef>
              <a:spcAft>
                <a:spcPts val="1000"/>
              </a:spcAft>
              <a:buClr>
                <a:srgbClr val="FDAA03"/>
              </a:buClr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Rectangle 13"/>
          <p:cNvSpPr/>
          <p:nvPr userDrawn="1"/>
        </p:nvSpPr>
        <p:spPr bwMode="auto">
          <a:xfrm>
            <a:off x="0" y="1446415"/>
            <a:ext cx="407324" cy="541158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ts val="2500"/>
              </a:lnSpc>
              <a:spcBef>
                <a:spcPct val="0"/>
              </a:spcBef>
              <a:spcAft>
                <a:spcPts val="1000"/>
              </a:spcAft>
              <a:buClr>
                <a:srgbClr val="FDAA03"/>
              </a:buClr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36917" y="76200"/>
            <a:ext cx="495766" cy="1809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Helvetica LT Std" pitchFamily="34" charset="0"/>
              </a:defRPr>
            </a:lvl1pPr>
          </a:lstStyle>
          <a:p>
            <a:r>
              <a:rPr lang="en-US" smtClean="0">
                <a:solidFill>
                  <a:srgbClr val="C1CD23"/>
                </a:solidFill>
              </a:rPr>
              <a:t>|</a:t>
            </a:r>
            <a:r>
              <a:rPr lang="en-US" smtClean="0"/>
              <a:t> </a:t>
            </a:r>
            <a:fld id="{295008BC-DA31-4D19-837B-EFA4386B05F5}" type="slidenum"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r>
              <a:rPr lang="en-US" smtClean="0"/>
              <a:t> </a:t>
            </a:r>
            <a:r>
              <a:rPr lang="en-US" smtClean="0">
                <a:solidFill>
                  <a:srgbClr val="C1CD23"/>
                </a:solidFill>
              </a:rPr>
              <a:t>|</a:t>
            </a:r>
            <a:endParaRPr lang="en-US">
              <a:solidFill>
                <a:srgbClr val="C1CD23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82" y="6540145"/>
            <a:ext cx="670505" cy="243820"/>
          </a:xfrm>
          <a:prstGeom prst="rect">
            <a:avLst/>
          </a:prstGeom>
        </p:spPr>
      </p:pic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45737" y="6540146"/>
            <a:ext cx="6931387" cy="2762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14400">
              <a:lnSpc>
                <a:spcPts val="1300"/>
              </a:lnSpc>
              <a:spcAft>
                <a:spcPct val="0"/>
              </a:spcAft>
              <a:tabLst>
                <a:tab pos="3600450" algn="l"/>
              </a:tabLst>
              <a:defRPr sz="700">
                <a:solidFill>
                  <a:schemeClr val="tx1">
                    <a:tint val="75000"/>
                  </a:schemeClr>
                </a:solidFill>
                <a:latin typeface="Helvetica LT Std" pitchFamily="34" charset="0"/>
              </a:defRPr>
            </a:lvl1pPr>
          </a:lstStyle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theme" Target="../theme/theme1.xml"/><Relationship Id="rId26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5216" y="274638"/>
            <a:ext cx="8166900" cy="86836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7901" y="1447800"/>
            <a:ext cx="8174214" cy="4678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45737" y="6540146"/>
            <a:ext cx="6931387" cy="2762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14400">
              <a:lnSpc>
                <a:spcPts val="1300"/>
              </a:lnSpc>
              <a:spcAft>
                <a:spcPct val="0"/>
              </a:spcAft>
              <a:tabLst>
                <a:tab pos="3600450" algn="l"/>
              </a:tabLst>
              <a:defRPr sz="700">
                <a:solidFill>
                  <a:schemeClr val="tx1">
                    <a:tint val="75000"/>
                  </a:schemeClr>
                </a:solidFill>
                <a:latin typeface="Helvetica LT Std" pitchFamily="34" charset="0"/>
              </a:defRPr>
            </a:lvl1pPr>
          </a:lstStyle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0" y="1"/>
            <a:ext cx="407324" cy="1219200"/>
          </a:xfrm>
          <a:prstGeom prst="rect">
            <a:avLst/>
          </a:prstGeom>
          <a:solidFill>
            <a:srgbClr val="C1CD23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ts val="2500"/>
              </a:lnSpc>
              <a:spcBef>
                <a:spcPct val="0"/>
              </a:spcBef>
              <a:spcAft>
                <a:spcPts val="1000"/>
              </a:spcAft>
              <a:buClr>
                <a:srgbClr val="FDAA03"/>
              </a:buClr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0" y="1371601"/>
            <a:ext cx="407324" cy="54864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ts val="2500"/>
              </a:lnSpc>
              <a:spcBef>
                <a:spcPct val="0"/>
              </a:spcBef>
              <a:spcAft>
                <a:spcPts val="1000"/>
              </a:spcAft>
              <a:buClr>
                <a:srgbClr val="FDAA03"/>
              </a:buClr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7681" y="76200"/>
            <a:ext cx="495766" cy="1809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Helvetica LT Std" pitchFamily="34" charset="0"/>
              </a:defRPr>
            </a:lvl1pPr>
          </a:lstStyle>
          <a:p>
            <a:r>
              <a:rPr lang="en-US" smtClean="0">
                <a:solidFill>
                  <a:srgbClr val="C1CD23"/>
                </a:solidFill>
              </a:rPr>
              <a:t>|</a:t>
            </a:r>
            <a:r>
              <a:rPr lang="en-US" smtClean="0"/>
              <a:t> </a:t>
            </a:r>
            <a:fld id="{295008BC-DA31-4D19-837B-EFA4386B05F5}" type="slidenum"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r>
              <a:rPr lang="en-US" smtClean="0"/>
              <a:t> </a:t>
            </a:r>
            <a:r>
              <a:rPr lang="en-US" smtClean="0">
                <a:solidFill>
                  <a:srgbClr val="C1CD23"/>
                </a:solidFill>
              </a:rPr>
              <a:t>|</a:t>
            </a:r>
            <a:endParaRPr lang="en-US">
              <a:solidFill>
                <a:srgbClr val="C1CD23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82" y="6540145"/>
            <a:ext cx="670505" cy="243820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 bwMode="auto">
          <a:xfrm>
            <a:off x="694944" y="1295400"/>
            <a:ext cx="8081043" cy="0"/>
          </a:xfrm>
          <a:prstGeom prst="line">
            <a:avLst/>
          </a:prstGeom>
          <a:solidFill>
            <a:srgbClr val="FFCC99"/>
          </a:solidFill>
          <a:ln w="12700" cap="flat" cmpd="sng" algn="ctr">
            <a:solidFill>
              <a:srgbClr val="C1CD2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Footer Placeholder 4"/>
          <p:cNvSpPr txBox="1">
            <a:spLocks/>
          </p:cNvSpPr>
          <p:nvPr userDrawn="1"/>
        </p:nvSpPr>
        <p:spPr>
          <a:xfrm>
            <a:off x="555262" y="6540145"/>
            <a:ext cx="6931387" cy="2762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l" defTabSz="914400" rtl="0" eaLnBrk="1" latinLnBrk="0" hangingPunct="1">
              <a:lnSpc>
                <a:spcPts val="1300"/>
              </a:lnSpc>
              <a:spcAft>
                <a:spcPct val="0"/>
              </a:spcAft>
              <a:tabLst>
                <a:tab pos="3600450" algn="l"/>
              </a:tabLst>
              <a:defRPr sz="700" kern="1200">
                <a:solidFill>
                  <a:schemeClr val="tx1">
                    <a:tint val="75000"/>
                  </a:schemeClr>
                </a:solidFill>
                <a:latin typeface="Helvetica LT Std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© 2013 The MITRE Corporation. All rights reserved.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50" r:id="rId3"/>
    <p:sldLayoutId id="2147483658" r:id="rId4"/>
    <p:sldLayoutId id="2147483652" r:id="rId5"/>
    <p:sldLayoutId id="2147483653" r:id="rId6"/>
    <p:sldLayoutId id="2147483654" r:id="rId7"/>
    <p:sldLayoutId id="2147483655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5" r:id="rId15"/>
    <p:sldLayoutId id="2147483666" r:id="rId16"/>
    <p:sldLayoutId id="2147483667" r:id="rId17"/>
    <p:sldLayoutId id="2147483668" r:id="rId18"/>
    <p:sldLayoutId id="2147483669" r:id="rId19"/>
    <p:sldLayoutId id="2147483670" r:id="rId20"/>
    <p:sldLayoutId id="2147483671" r:id="rId21"/>
    <p:sldLayoutId id="2147483672" r:id="rId22"/>
    <p:sldLayoutId id="2147483674" r:id="rId23"/>
    <p:sldLayoutId id="2147483676" r:id="rId24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ts val="3200"/>
        </a:lnSpc>
        <a:spcBef>
          <a:spcPct val="0"/>
        </a:spcBef>
        <a:buNone/>
        <a:defRPr lang="en-US" sz="2800" b="1" kern="1200">
          <a:solidFill>
            <a:schemeClr val="tx2"/>
          </a:solidFill>
          <a:latin typeface="Helvetica LT Std" pitchFamily="34" charset="0"/>
          <a:ea typeface="Verdana" pitchFamily="34" charset="0"/>
          <a:cs typeface="Verdana" pitchFamily="34" charset="0"/>
        </a:defRPr>
      </a:lvl1pPr>
    </p:titleStyle>
    <p:bodyStyle>
      <a:lvl1pPr marL="231775" indent="-231775" algn="l" defTabSz="914400" rtl="0" eaLnBrk="1" latinLnBrk="0" hangingPunct="1">
        <a:spcBef>
          <a:spcPts val="0"/>
        </a:spcBef>
        <a:spcAft>
          <a:spcPts val="600"/>
        </a:spcAft>
        <a:buClr>
          <a:schemeClr val="tx2"/>
        </a:buClr>
        <a:buSzPct val="120000"/>
        <a:buFont typeface="Wingdings" pitchFamily="2" charset="2"/>
        <a:buChar char="§"/>
        <a:defRPr sz="2000" b="1" kern="1200">
          <a:solidFill>
            <a:schemeClr val="tx1"/>
          </a:solidFill>
          <a:latin typeface="Helvetica LT Std" pitchFamily="34" charset="0"/>
          <a:ea typeface="+mn-ea"/>
          <a:cs typeface="Calibri" pitchFamily="34" charset="0"/>
        </a:defRPr>
      </a:lvl1pPr>
      <a:lvl2pPr marL="515938" indent="-228600" algn="l" defTabSz="914400" rtl="0" eaLnBrk="1" latinLnBrk="0" hangingPunct="1">
        <a:spcBef>
          <a:spcPts val="0"/>
        </a:spcBef>
        <a:spcAft>
          <a:spcPts val="600"/>
        </a:spcAft>
        <a:buClr>
          <a:schemeClr val="tx2"/>
        </a:buClr>
        <a:buFont typeface="Arial" pitchFamily="34" charset="0"/>
        <a:buChar char="–"/>
        <a:defRPr sz="2000" kern="1200">
          <a:solidFill>
            <a:schemeClr val="tx1"/>
          </a:solidFill>
          <a:latin typeface="Helvetica LT Std" pitchFamily="34" charset="0"/>
          <a:ea typeface="+mn-ea"/>
          <a:cs typeface="Calibri" pitchFamily="34" charset="0"/>
        </a:defRPr>
      </a:lvl2pPr>
      <a:lvl3pPr marL="747713" indent="-231775" algn="l" defTabSz="914400" rtl="0" eaLnBrk="1" latinLnBrk="0" hangingPunct="1">
        <a:spcBef>
          <a:spcPts val="0"/>
        </a:spcBef>
        <a:spcAft>
          <a:spcPts val="600"/>
        </a:spcAft>
        <a:buClr>
          <a:schemeClr val="tx2"/>
        </a:buClr>
        <a:buSzPct val="110000"/>
        <a:buFont typeface="Wingdings" pitchFamily="2" charset="2"/>
        <a:buChar char="§"/>
        <a:defRPr sz="1800" kern="1200">
          <a:solidFill>
            <a:schemeClr val="tx1"/>
          </a:solidFill>
          <a:latin typeface="Helvetica LT Std" pitchFamily="34" charset="0"/>
          <a:ea typeface="+mn-ea"/>
          <a:cs typeface="Calibri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7.jpeg"/><Relationship Id="rId12" Type="http://schemas.openxmlformats.org/officeDocument/2006/relationships/image" Target="../media/image8.jpeg"/><Relationship Id="rId13" Type="http://schemas.openxmlformats.org/officeDocument/2006/relationships/image" Target="../media/image9.jpg"/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3.jpeg"/><Relationship Id="rId3" Type="http://schemas.openxmlformats.org/officeDocument/2006/relationships/image" Target="../media/image4.jpg"/><Relationship Id="rId4" Type="http://schemas.openxmlformats.org/officeDocument/2006/relationships/diagramData" Target="../diagrams/data1.xml"/><Relationship Id="rId5" Type="http://schemas.openxmlformats.org/officeDocument/2006/relationships/diagramLayout" Target="../diagrams/layout1.xml"/><Relationship Id="rId6" Type="http://schemas.openxmlformats.org/officeDocument/2006/relationships/diagramQuickStyle" Target="../diagrams/quickStyle1.xml"/><Relationship Id="rId7" Type="http://schemas.openxmlformats.org/officeDocument/2006/relationships/diagramColors" Target="../diagrams/colors1.xml"/><Relationship Id="rId8" Type="http://schemas.microsoft.com/office/2007/relationships/diagramDrawing" Target="../diagrams/drawing1.xml"/><Relationship Id="rId9" Type="http://schemas.openxmlformats.org/officeDocument/2006/relationships/image" Target="../media/image5.jpg"/><Relationship Id="rId10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21.gif"/><Relationship Id="rId3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4" Type="http://schemas.openxmlformats.org/officeDocument/2006/relationships/image" Target="../media/image25.png"/><Relationship Id="rId5" Type="http://schemas.openxmlformats.org/officeDocument/2006/relationships/image" Target="../media/image20.png"/><Relationship Id="rId6" Type="http://schemas.openxmlformats.org/officeDocument/2006/relationships/image" Target="../media/image26.jpeg"/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23.gif"/></Relationships>
</file>

<file path=ppt/slides/_rels/slide23.xml.rels><?xml version="1.0" encoding="UTF-8" standalone="yes"?>
<Relationships xmlns="http://schemas.openxmlformats.org/package/2006/relationships"><Relationship Id="rId46" Type="http://schemas.openxmlformats.org/officeDocument/2006/relationships/image" Target="../media/image70.png"/><Relationship Id="rId47" Type="http://schemas.openxmlformats.org/officeDocument/2006/relationships/image" Target="../media/image71.png"/><Relationship Id="rId48" Type="http://schemas.openxmlformats.org/officeDocument/2006/relationships/image" Target="../media/image72.jpeg"/><Relationship Id="rId20" Type="http://schemas.openxmlformats.org/officeDocument/2006/relationships/image" Target="../media/image45.jpeg"/><Relationship Id="rId21" Type="http://schemas.openxmlformats.org/officeDocument/2006/relationships/image" Target="../media/image46.jpg"/><Relationship Id="rId22" Type="http://schemas.openxmlformats.org/officeDocument/2006/relationships/image" Target="../media/image47.png"/><Relationship Id="rId23" Type="http://schemas.openxmlformats.org/officeDocument/2006/relationships/image" Target="../media/image48.jpg"/><Relationship Id="rId24" Type="http://schemas.openxmlformats.org/officeDocument/2006/relationships/image" Target="../media/image49.jpeg"/><Relationship Id="rId25" Type="http://schemas.openxmlformats.org/officeDocument/2006/relationships/image" Target="../media/image50.jpg"/><Relationship Id="rId26" Type="http://schemas.openxmlformats.org/officeDocument/2006/relationships/image" Target="../media/image51.jpeg"/><Relationship Id="rId27" Type="http://schemas.openxmlformats.org/officeDocument/2006/relationships/image" Target="../media/image52.gif"/><Relationship Id="rId28" Type="http://schemas.openxmlformats.org/officeDocument/2006/relationships/image" Target="../media/image53.jpeg"/><Relationship Id="rId29" Type="http://schemas.openxmlformats.org/officeDocument/2006/relationships/image" Target="../media/image54.jpe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7.jpeg"/><Relationship Id="rId3" Type="http://schemas.openxmlformats.org/officeDocument/2006/relationships/image" Target="../media/image28.jpeg"/><Relationship Id="rId4" Type="http://schemas.openxmlformats.org/officeDocument/2006/relationships/image" Target="../media/image29.png"/><Relationship Id="rId5" Type="http://schemas.openxmlformats.org/officeDocument/2006/relationships/image" Target="../media/image30.jpeg"/><Relationship Id="rId30" Type="http://schemas.openxmlformats.org/officeDocument/2006/relationships/image" Target="../media/image55.jpg"/><Relationship Id="rId31" Type="http://schemas.openxmlformats.org/officeDocument/2006/relationships/image" Target="../media/image56.JPG"/><Relationship Id="rId32" Type="http://schemas.openxmlformats.org/officeDocument/2006/relationships/image" Target="../media/image57.png"/><Relationship Id="rId9" Type="http://schemas.openxmlformats.org/officeDocument/2006/relationships/image" Target="../media/image34.jpg"/><Relationship Id="rId6" Type="http://schemas.openxmlformats.org/officeDocument/2006/relationships/image" Target="../media/image31.jpg"/><Relationship Id="rId7" Type="http://schemas.openxmlformats.org/officeDocument/2006/relationships/image" Target="../media/image32.jpeg"/><Relationship Id="rId8" Type="http://schemas.openxmlformats.org/officeDocument/2006/relationships/image" Target="../media/image33.png"/><Relationship Id="rId33" Type="http://schemas.openxmlformats.org/officeDocument/2006/relationships/image" Target="../media/image26.jpeg"/><Relationship Id="rId34" Type="http://schemas.openxmlformats.org/officeDocument/2006/relationships/image" Target="../media/image58.jpg"/><Relationship Id="rId35" Type="http://schemas.openxmlformats.org/officeDocument/2006/relationships/image" Target="../media/image59.png"/><Relationship Id="rId36" Type="http://schemas.openxmlformats.org/officeDocument/2006/relationships/image" Target="../media/image60.jpeg"/><Relationship Id="rId10" Type="http://schemas.openxmlformats.org/officeDocument/2006/relationships/image" Target="../media/image35.png"/><Relationship Id="rId11" Type="http://schemas.openxmlformats.org/officeDocument/2006/relationships/image" Target="../media/image36.jpeg"/><Relationship Id="rId12" Type="http://schemas.openxmlformats.org/officeDocument/2006/relationships/image" Target="../media/image37.jpg"/><Relationship Id="rId13" Type="http://schemas.openxmlformats.org/officeDocument/2006/relationships/image" Target="../media/image38.gif"/><Relationship Id="rId14" Type="http://schemas.openxmlformats.org/officeDocument/2006/relationships/image" Target="../media/image39.png"/><Relationship Id="rId15" Type="http://schemas.openxmlformats.org/officeDocument/2006/relationships/image" Target="../media/image40.png"/><Relationship Id="rId16" Type="http://schemas.openxmlformats.org/officeDocument/2006/relationships/image" Target="../media/image41.png"/><Relationship Id="rId17" Type="http://schemas.openxmlformats.org/officeDocument/2006/relationships/image" Target="../media/image42.jpeg"/><Relationship Id="rId18" Type="http://schemas.openxmlformats.org/officeDocument/2006/relationships/image" Target="../media/image43.jpg"/><Relationship Id="rId19" Type="http://schemas.openxmlformats.org/officeDocument/2006/relationships/image" Target="../media/image44.png"/><Relationship Id="rId37" Type="http://schemas.openxmlformats.org/officeDocument/2006/relationships/image" Target="../media/image61.png"/><Relationship Id="rId38" Type="http://schemas.openxmlformats.org/officeDocument/2006/relationships/image" Target="../media/image62.jpg"/><Relationship Id="rId39" Type="http://schemas.openxmlformats.org/officeDocument/2006/relationships/image" Target="../media/image63.gif"/><Relationship Id="rId40" Type="http://schemas.openxmlformats.org/officeDocument/2006/relationships/image" Target="../media/image64.png"/><Relationship Id="rId41" Type="http://schemas.openxmlformats.org/officeDocument/2006/relationships/image" Target="../media/image65.jpeg"/><Relationship Id="rId42" Type="http://schemas.openxmlformats.org/officeDocument/2006/relationships/image" Target="../media/image66.jpg"/><Relationship Id="rId43" Type="http://schemas.openxmlformats.org/officeDocument/2006/relationships/image" Target="../media/image67.jpg"/><Relationship Id="rId44" Type="http://schemas.openxmlformats.org/officeDocument/2006/relationships/image" Target="../media/image68.jpeg"/><Relationship Id="rId45" Type="http://schemas.openxmlformats.org/officeDocument/2006/relationships/image" Target="../media/image69.gi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hyperlink" Target="mailto:suspicious@XXX.YYY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7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7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7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73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7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73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73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73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73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73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73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hyperlink" Target="mailto:suspicious@XXX.YYY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3.xml"/><Relationship Id="rId2" Type="http://schemas.openxmlformats.org/officeDocument/2006/relationships/diagramData" Target="../diagrams/data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73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74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75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76.png"/><Relationship Id="rId3" Type="http://schemas.openxmlformats.org/officeDocument/2006/relationships/image" Target="../media/image77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20.png"/><Relationship Id="rId3" Type="http://schemas.openxmlformats.org/officeDocument/2006/relationships/image" Target="../media/image78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STIXProject" TargetMode="External"/><Relationship Id="rId4" Type="http://schemas.openxmlformats.org/officeDocument/2006/relationships/hyperlink" Target="http://stix.mitre.org/community/registration.html" TargetMode="External"/><Relationship Id="rId5" Type="http://schemas.openxmlformats.org/officeDocument/2006/relationships/hyperlink" Target="http://taxii.mitre.org/" TargetMode="External"/><Relationship Id="rId6" Type="http://schemas.openxmlformats.org/officeDocument/2006/relationships/hyperlink" Target="http://taxii.mitre.org/community/registration.html" TargetMode="External"/><Relationship Id="rId7" Type="http://schemas.openxmlformats.org/officeDocument/2006/relationships/hyperlink" Target="mailto:stix@mitre.org" TargetMode="External"/><Relationship Id="rId8" Type="http://schemas.openxmlformats.org/officeDocument/2006/relationships/hyperlink" Target="mailto:taxii@mitre.org" TargetMode="External"/><Relationship Id="rId1" Type="http://schemas.openxmlformats.org/officeDocument/2006/relationships/slideLayout" Target="../slideLayouts/slideLayout24.xml"/><Relationship Id="rId2" Type="http://schemas.openxmlformats.org/officeDocument/2006/relationships/hyperlink" Target="http://stix.mitre.org/" TargetMode="Externa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9.png"/><Relationship Id="rId3" Type="http://schemas.openxmlformats.org/officeDocument/2006/relationships/image" Target="../media/image8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8" Type="http://schemas.openxmlformats.org/officeDocument/2006/relationships/image" Target="../media/image17.png"/><Relationship Id="rId9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>
              <a:buFont typeface="Wingdings" pitchFamily="32" charset="2"/>
              <a:buNone/>
            </a:pPr>
            <a:endParaRPr lang="en-US" dirty="0" smtClean="0">
              <a:latin typeface="Arial" charset="0"/>
              <a:cs typeface="Arial" charset="0"/>
            </a:endParaRPr>
          </a:p>
          <a:p>
            <a:pPr eaLnBrk="1" hangingPunct="1">
              <a:buFont typeface="Wingdings" pitchFamily="32" charset="2"/>
              <a:buNone/>
            </a:pPr>
            <a:endParaRPr lang="en-US" dirty="0" smtClean="0">
              <a:latin typeface="Arial" charset="0"/>
              <a:cs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721" y="114300"/>
            <a:ext cx="5174557" cy="2187125"/>
          </a:xfrm>
          <a:prstGeom prst="rect">
            <a:avLst/>
          </a:prstGeom>
        </p:spPr>
      </p:pic>
      <p:sp>
        <p:nvSpPr>
          <p:cNvPr id="4" name="Text Box 1027"/>
          <p:cNvSpPr txBox="1">
            <a:spLocks noChangeArrowheads="1"/>
          </p:cNvSpPr>
          <p:nvPr/>
        </p:nvSpPr>
        <p:spPr bwMode="auto">
          <a:xfrm>
            <a:off x="0" y="5557219"/>
            <a:ext cx="9144000" cy="652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70000"/>
              </a:lnSpc>
            </a:pPr>
            <a:r>
              <a:rPr lang="en-US" dirty="0">
                <a:solidFill>
                  <a:srgbClr val="000000"/>
                </a:solidFill>
              </a:rPr>
              <a:t>Sean </a:t>
            </a:r>
            <a:r>
              <a:rPr lang="en-US" dirty="0" smtClean="0">
                <a:solidFill>
                  <a:srgbClr val="000000"/>
                </a:solidFill>
              </a:rPr>
              <a:t>Barnum</a:t>
            </a:r>
          </a:p>
          <a:p>
            <a:pPr algn="ctr" eaLnBrk="1" hangingPunct="1">
              <a:lnSpc>
                <a:spcPct val="70000"/>
              </a:lnSpc>
            </a:pPr>
            <a:endParaRPr lang="en-US" sz="1600" dirty="0">
              <a:solidFill>
                <a:srgbClr val="000000"/>
              </a:solidFill>
            </a:endParaRPr>
          </a:p>
          <a:p>
            <a:pPr algn="ctr" eaLnBrk="1" hangingPunct="1">
              <a:lnSpc>
                <a:spcPct val="70000"/>
              </a:lnSpc>
            </a:pPr>
            <a:r>
              <a:rPr lang="en-US" dirty="0" smtClean="0">
                <a:solidFill>
                  <a:srgbClr val="000000"/>
                </a:solidFill>
              </a:rPr>
              <a:t>March 2013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72981" y="6284018"/>
            <a:ext cx="2198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  <a:cs typeface="Arial" charset="0"/>
              </a:rPr>
              <a:t>https://stix.mitre.org</a:t>
            </a:r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Text Placeholder 15"/>
          <p:cNvSpPr txBox="1">
            <a:spLocks/>
          </p:cNvSpPr>
          <p:nvPr/>
        </p:nvSpPr>
        <p:spPr>
          <a:xfrm>
            <a:off x="5952066" y="5235486"/>
            <a:ext cx="3191933" cy="423333"/>
          </a:xfrm>
          <a:prstGeom prst="rect">
            <a:avLst/>
          </a:prstGeom>
        </p:spPr>
        <p:txBody>
          <a:bodyPr/>
          <a:lstStyle>
            <a:lvl1pPr marL="231775" indent="-231775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20000"/>
              <a:buFont typeface="Wingdings" pitchFamily="2" charset="2"/>
              <a:buChar char="§"/>
              <a:defRPr sz="2000" b="1" kern="1200">
                <a:solidFill>
                  <a:schemeClr val="tx1"/>
                </a:solidFill>
                <a:latin typeface="Helvetica LT Std" pitchFamily="34" charset="0"/>
                <a:ea typeface="+mn-ea"/>
                <a:cs typeface="Calibri" pitchFamily="34" charset="0"/>
              </a:defRPr>
            </a:lvl1pPr>
            <a:lvl2pPr marL="515938" indent="-2286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Helvetica LT Std" pitchFamily="34" charset="0"/>
                <a:ea typeface="+mn-ea"/>
                <a:cs typeface="Calibri" pitchFamily="34" charset="0"/>
              </a:defRPr>
            </a:lvl2pPr>
            <a:lvl3pPr marL="747713" indent="-231775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10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Helvetica LT Std" pitchFamily="34" charset="0"/>
                <a:ea typeface="+mn-ea"/>
                <a:cs typeface="Calibr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1400" dirty="0" smtClean="0"/>
              <a:t>Sponsored by the US Department of Homeland Security</a:t>
            </a:r>
            <a:endParaRPr lang="en-US" sz="1400" dirty="0"/>
          </a:p>
        </p:txBody>
      </p:sp>
      <p:sp>
        <p:nvSpPr>
          <p:cNvPr id="2" name="TextBox 1"/>
          <p:cNvSpPr txBox="1"/>
          <p:nvPr/>
        </p:nvSpPr>
        <p:spPr>
          <a:xfrm>
            <a:off x="676149" y="2649551"/>
            <a:ext cx="8095512" cy="2192733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normAutofit/>
          </a:bodyPr>
          <a:lstStyle/>
          <a:p>
            <a:pPr algn="ctr"/>
            <a:r>
              <a:rPr lang="en-US" sz="4400" b="1" dirty="0" smtClean="0">
                <a:latin typeface="Myriad Pro"/>
                <a:ea typeface="Verdana" pitchFamily="34" charset="0"/>
                <a:cs typeface="Verdana" pitchFamily="34" charset="0"/>
              </a:rPr>
              <a:t>Enabling Structured Cyber Threat Intelligence and Information Sharing</a:t>
            </a:r>
            <a:endParaRPr lang="en-US" sz="4400" b="1" dirty="0" smtClean="0">
              <a:latin typeface="Myriad Pro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07345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Content Placeholder 1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253" y="102300"/>
            <a:ext cx="8096046" cy="6297459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>
                <a:solidFill>
                  <a:srgbClr val="C1CD23"/>
                </a:solidFill>
              </a:rPr>
              <a:t>|</a:t>
            </a:r>
            <a:r>
              <a:rPr lang="en-US" smtClean="0"/>
              <a:t> </a:t>
            </a:r>
            <a:fld id="{295008BC-DA31-4D19-837B-EFA4386B05F5}" type="slidenum"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10</a:t>
            </a:fld>
            <a:r>
              <a:rPr lang="en-US" smtClean="0"/>
              <a:t> </a:t>
            </a:r>
            <a:r>
              <a:rPr lang="en-US" smtClean="0">
                <a:solidFill>
                  <a:srgbClr val="C1CD23"/>
                </a:solidFill>
              </a:rPr>
              <a:t>|</a:t>
            </a:r>
            <a:endParaRPr lang="en-US" dirty="0">
              <a:solidFill>
                <a:srgbClr val="C1CD23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00388" y="1092530"/>
            <a:ext cx="2032661" cy="3218213"/>
          </a:xfrm>
          <a:prstGeom prst="rect">
            <a:avLst/>
          </a:prstGeom>
          <a:solidFill>
            <a:schemeClr val="bg1">
              <a:alpha val="75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2833048" y="1104405"/>
            <a:ext cx="1311233" cy="1339933"/>
          </a:xfrm>
          <a:prstGeom prst="rect">
            <a:avLst/>
          </a:prstGeom>
          <a:solidFill>
            <a:schemeClr val="bg1">
              <a:alpha val="75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800388" y="4322619"/>
            <a:ext cx="2032660" cy="1911926"/>
          </a:xfrm>
          <a:prstGeom prst="rect">
            <a:avLst/>
          </a:prstGeom>
          <a:solidFill>
            <a:schemeClr val="bg1">
              <a:alpha val="75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7370412" y="1104405"/>
            <a:ext cx="1374568" cy="1597231"/>
          </a:xfrm>
          <a:prstGeom prst="rect">
            <a:avLst/>
          </a:prstGeom>
          <a:solidFill>
            <a:schemeClr val="bg1">
              <a:alpha val="75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2833049" y="3325090"/>
            <a:ext cx="2622467" cy="2291939"/>
          </a:xfrm>
          <a:prstGeom prst="rect">
            <a:avLst/>
          </a:prstGeom>
          <a:solidFill>
            <a:schemeClr val="bg1">
              <a:alpha val="75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389209" y="2444338"/>
            <a:ext cx="2066306" cy="868877"/>
          </a:xfrm>
          <a:prstGeom prst="rect">
            <a:avLst/>
          </a:prstGeom>
          <a:solidFill>
            <a:schemeClr val="bg1">
              <a:alpha val="75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144281" y="1538843"/>
            <a:ext cx="1168729" cy="434439"/>
          </a:xfrm>
          <a:prstGeom prst="rect">
            <a:avLst/>
          </a:prstGeom>
          <a:solidFill>
            <a:schemeClr val="bg1">
              <a:alpha val="75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833047" y="5617029"/>
            <a:ext cx="4522520" cy="617516"/>
          </a:xfrm>
          <a:prstGeom prst="rect">
            <a:avLst/>
          </a:prstGeom>
          <a:solidFill>
            <a:schemeClr val="bg1">
              <a:alpha val="75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455517" y="2420588"/>
            <a:ext cx="1531916" cy="2531422"/>
          </a:xfrm>
          <a:prstGeom prst="rect">
            <a:avLst/>
          </a:prstGeom>
          <a:solidFill>
            <a:schemeClr val="bg1">
              <a:alpha val="75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987433" y="3111335"/>
            <a:ext cx="765958" cy="878774"/>
          </a:xfrm>
          <a:prstGeom prst="rect">
            <a:avLst/>
          </a:prstGeom>
          <a:solidFill>
            <a:schemeClr val="bg1">
              <a:alpha val="75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6498564" y="5047013"/>
            <a:ext cx="263237" cy="570016"/>
          </a:xfrm>
          <a:prstGeom prst="rect">
            <a:avLst/>
          </a:prstGeom>
          <a:solidFill>
            <a:schemeClr val="bg1">
              <a:alpha val="75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825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Content Placeholder 1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378" y="102300"/>
            <a:ext cx="8096046" cy="6297459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>
                <a:solidFill>
                  <a:srgbClr val="C1CD23"/>
                </a:solidFill>
              </a:rPr>
              <a:t>|</a:t>
            </a:r>
            <a:r>
              <a:rPr lang="en-US" smtClean="0"/>
              <a:t> </a:t>
            </a:r>
            <a:fld id="{295008BC-DA31-4D19-837B-EFA4386B05F5}" type="slidenum"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11</a:t>
            </a:fld>
            <a:r>
              <a:rPr lang="en-US" smtClean="0"/>
              <a:t> </a:t>
            </a:r>
            <a:r>
              <a:rPr lang="en-US" smtClean="0">
                <a:solidFill>
                  <a:srgbClr val="C1CD23"/>
                </a:solidFill>
              </a:rPr>
              <a:t>|</a:t>
            </a:r>
            <a:endParaRPr lang="en-US" dirty="0">
              <a:solidFill>
                <a:srgbClr val="C1CD23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84513" y="1092530"/>
            <a:ext cx="2032661" cy="3218213"/>
          </a:xfrm>
          <a:prstGeom prst="rect">
            <a:avLst/>
          </a:prstGeom>
          <a:solidFill>
            <a:schemeClr val="bg1">
              <a:alpha val="75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2817174" y="1104405"/>
            <a:ext cx="2503714" cy="2220685"/>
          </a:xfrm>
          <a:prstGeom prst="rect">
            <a:avLst/>
          </a:prstGeom>
          <a:solidFill>
            <a:schemeClr val="bg1">
              <a:alpha val="75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784513" y="4322619"/>
            <a:ext cx="1484416" cy="1911926"/>
          </a:xfrm>
          <a:prstGeom prst="rect">
            <a:avLst/>
          </a:prstGeom>
          <a:solidFill>
            <a:schemeClr val="bg1">
              <a:alpha val="75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2268928" y="5878286"/>
            <a:ext cx="4987637" cy="356259"/>
          </a:xfrm>
          <a:prstGeom prst="rect">
            <a:avLst/>
          </a:prstGeom>
          <a:solidFill>
            <a:schemeClr val="bg1">
              <a:alpha val="75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5314949" y="1092531"/>
            <a:ext cx="1549731" cy="1318160"/>
          </a:xfrm>
          <a:prstGeom prst="rect">
            <a:avLst/>
          </a:prstGeom>
          <a:solidFill>
            <a:schemeClr val="bg1">
              <a:alpha val="75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6864680" y="1104405"/>
            <a:ext cx="1864426" cy="1864425"/>
          </a:xfrm>
          <a:prstGeom prst="rect">
            <a:avLst/>
          </a:prstGeom>
          <a:solidFill>
            <a:schemeClr val="bg1">
              <a:alpha val="75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7796893" y="2968829"/>
            <a:ext cx="1288472" cy="1353789"/>
          </a:xfrm>
          <a:prstGeom prst="rect">
            <a:avLst/>
          </a:prstGeom>
          <a:solidFill>
            <a:schemeClr val="bg1">
              <a:alpha val="75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6555921" y="4322619"/>
            <a:ext cx="2408713" cy="1555667"/>
          </a:xfrm>
          <a:prstGeom prst="rect">
            <a:avLst/>
          </a:prstGeom>
          <a:solidFill>
            <a:schemeClr val="bg1">
              <a:alpha val="75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2817175" y="3325089"/>
            <a:ext cx="1363681" cy="2185061"/>
          </a:xfrm>
          <a:prstGeom prst="rect">
            <a:avLst/>
          </a:prstGeom>
          <a:solidFill>
            <a:schemeClr val="bg1">
              <a:alpha val="75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4180856" y="4732317"/>
            <a:ext cx="2291938" cy="884712"/>
          </a:xfrm>
          <a:prstGeom prst="rect">
            <a:avLst/>
          </a:prstGeom>
          <a:solidFill>
            <a:schemeClr val="bg1">
              <a:alpha val="75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4180858" y="3788229"/>
            <a:ext cx="475012" cy="546265"/>
          </a:xfrm>
          <a:prstGeom prst="rect">
            <a:avLst/>
          </a:prstGeom>
          <a:solidFill>
            <a:schemeClr val="bg1">
              <a:alpha val="75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4657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Content Placeholder 1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378" y="102300"/>
            <a:ext cx="8096046" cy="6297459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>
                <a:solidFill>
                  <a:srgbClr val="C1CD23"/>
                </a:solidFill>
              </a:rPr>
              <a:t>|</a:t>
            </a:r>
            <a:r>
              <a:rPr lang="en-US" smtClean="0"/>
              <a:t> </a:t>
            </a:r>
            <a:fld id="{295008BC-DA31-4D19-837B-EFA4386B05F5}" type="slidenum"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12</a:t>
            </a:fld>
            <a:r>
              <a:rPr lang="en-US" smtClean="0"/>
              <a:t> </a:t>
            </a:r>
            <a:r>
              <a:rPr lang="en-US" smtClean="0">
                <a:solidFill>
                  <a:srgbClr val="C1CD23"/>
                </a:solidFill>
              </a:rPr>
              <a:t>|</a:t>
            </a:r>
            <a:endParaRPr lang="en-US" dirty="0">
              <a:solidFill>
                <a:srgbClr val="C1CD23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84513" y="1092530"/>
            <a:ext cx="2032661" cy="3218213"/>
          </a:xfrm>
          <a:prstGeom prst="rect">
            <a:avLst/>
          </a:prstGeom>
          <a:solidFill>
            <a:schemeClr val="bg1">
              <a:alpha val="75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2817173" y="1104405"/>
            <a:ext cx="1311233" cy="1339933"/>
          </a:xfrm>
          <a:prstGeom prst="rect">
            <a:avLst/>
          </a:prstGeom>
          <a:solidFill>
            <a:schemeClr val="bg1">
              <a:alpha val="75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784513" y="4322619"/>
            <a:ext cx="2032660" cy="1911926"/>
          </a:xfrm>
          <a:prstGeom prst="rect">
            <a:avLst/>
          </a:prstGeom>
          <a:solidFill>
            <a:schemeClr val="bg1">
              <a:alpha val="75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2817175" y="3325090"/>
            <a:ext cx="1105394" cy="456413"/>
          </a:xfrm>
          <a:prstGeom prst="rect">
            <a:avLst/>
          </a:prstGeom>
          <a:solidFill>
            <a:schemeClr val="bg1">
              <a:alpha val="75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128406" y="1538843"/>
            <a:ext cx="1168729" cy="434439"/>
          </a:xfrm>
          <a:prstGeom prst="rect">
            <a:avLst/>
          </a:prstGeom>
          <a:solidFill>
            <a:schemeClr val="bg1">
              <a:alpha val="75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817172" y="5617029"/>
            <a:ext cx="4522520" cy="617516"/>
          </a:xfrm>
          <a:prstGeom prst="rect">
            <a:avLst/>
          </a:prstGeom>
          <a:solidFill>
            <a:schemeClr val="bg1">
              <a:alpha val="75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439643" y="2420588"/>
            <a:ext cx="1531915" cy="2531422"/>
          </a:xfrm>
          <a:prstGeom prst="rect">
            <a:avLst/>
          </a:prstGeom>
          <a:solidFill>
            <a:schemeClr val="bg1">
              <a:alpha val="75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971558" y="3111335"/>
            <a:ext cx="765958" cy="878774"/>
          </a:xfrm>
          <a:prstGeom prst="rect">
            <a:avLst/>
          </a:prstGeom>
          <a:solidFill>
            <a:schemeClr val="bg1">
              <a:alpha val="75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439643" y="4977960"/>
            <a:ext cx="2055826" cy="639069"/>
          </a:xfrm>
          <a:prstGeom prst="rect">
            <a:avLst/>
          </a:prstGeom>
          <a:solidFill>
            <a:schemeClr val="bg1">
              <a:alpha val="75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5297135" y="1204355"/>
            <a:ext cx="2057402" cy="1216233"/>
          </a:xfrm>
          <a:prstGeom prst="rect">
            <a:avLst/>
          </a:prstGeom>
          <a:solidFill>
            <a:schemeClr val="bg1">
              <a:alpha val="75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4191906" y="2009899"/>
            <a:ext cx="1105229" cy="434439"/>
          </a:xfrm>
          <a:prstGeom prst="rect">
            <a:avLst/>
          </a:prstGeom>
          <a:solidFill>
            <a:schemeClr val="bg1">
              <a:alpha val="75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7086600" y="2420588"/>
            <a:ext cx="267937" cy="506762"/>
          </a:xfrm>
          <a:prstGeom prst="rect">
            <a:avLst/>
          </a:prstGeom>
          <a:solidFill>
            <a:schemeClr val="bg1">
              <a:alpha val="75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7354536" y="2663536"/>
            <a:ext cx="709963" cy="506762"/>
          </a:xfrm>
          <a:prstGeom prst="rect">
            <a:avLst/>
          </a:prstGeom>
          <a:solidFill>
            <a:schemeClr val="bg1">
              <a:alpha val="75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7737516" y="3170298"/>
            <a:ext cx="326984" cy="1222408"/>
          </a:xfrm>
          <a:prstGeom prst="rect">
            <a:avLst/>
          </a:prstGeom>
          <a:solidFill>
            <a:schemeClr val="bg1">
              <a:alpha val="75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7495468" y="4392706"/>
            <a:ext cx="822657" cy="1170508"/>
          </a:xfrm>
          <a:prstGeom prst="rect">
            <a:avLst/>
          </a:prstGeom>
          <a:solidFill>
            <a:schemeClr val="bg1">
              <a:alpha val="75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4191906" y="3325091"/>
            <a:ext cx="1247737" cy="456412"/>
          </a:xfrm>
          <a:prstGeom prst="rect">
            <a:avLst/>
          </a:prstGeom>
          <a:solidFill>
            <a:schemeClr val="bg1">
              <a:alpha val="75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5245677" y="2542309"/>
            <a:ext cx="193966" cy="385041"/>
          </a:xfrm>
          <a:prstGeom prst="rect">
            <a:avLst/>
          </a:prstGeom>
          <a:solidFill>
            <a:schemeClr val="bg1">
              <a:alpha val="75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3015097" y="4145479"/>
            <a:ext cx="2424546" cy="1471550"/>
          </a:xfrm>
          <a:prstGeom prst="rect">
            <a:avLst/>
          </a:prstGeom>
          <a:solidFill>
            <a:schemeClr val="bg1">
              <a:alpha val="75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4651086" y="3781503"/>
            <a:ext cx="788557" cy="363976"/>
          </a:xfrm>
          <a:prstGeom prst="rect">
            <a:avLst/>
          </a:prstGeom>
          <a:solidFill>
            <a:schemeClr val="bg1">
              <a:alpha val="75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7339692" y="1458687"/>
            <a:ext cx="1239158" cy="1276142"/>
          </a:xfrm>
          <a:prstGeom prst="rect">
            <a:avLst/>
          </a:prstGeom>
          <a:solidFill>
            <a:schemeClr val="bg1">
              <a:alpha val="75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900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Content Placeholder 1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378" y="102300"/>
            <a:ext cx="8096046" cy="6297459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>
                <a:solidFill>
                  <a:srgbClr val="C1CD23"/>
                </a:solidFill>
              </a:rPr>
              <a:t>|</a:t>
            </a:r>
            <a:r>
              <a:rPr lang="en-US" smtClean="0"/>
              <a:t> </a:t>
            </a:r>
            <a:fld id="{295008BC-DA31-4D19-837B-EFA4386B05F5}" type="slidenum"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13</a:t>
            </a:fld>
            <a:r>
              <a:rPr lang="en-US" smtClean="0"/>
              <a:t> </a:t>
            </a:r>
            <a:r>
              <a:rPr lang="en-US" smtClean="0">
                <a:solidFill>
                  <a:srgbClr val="C1CD23"/>
                </a:solidFill>
              </a:rPr>
              <a:t>|</a:t>
            </a:r>
            <a:endParaRPr lang="en-US" dirty="0">
              <a:solidFill>
                <a:srgbClr val="C1CD23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84513" y="1092530"/>
            <a:ext cx="2032661" cy="3218213"/>
          </a:xfrm>
          <a:prstGeom prst="rect">
            <a:avLst/>
          </a:prstGeom>
          <a:solidFill>
            <a:schemeClr val="bg1">
              <a:alpha val="75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2817173" y="1104405"/>
            <a:ext cx="1311233" cy="1339933"/>
          </a:xfrm>
          <a:prstGeom prst="rect">
            <a:avLst/>
          </a:prstGeom>
          <a:solidFill>
            <a:schemeClr val="bg1">
              <a:alpha val="75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784513" y="4322619"/>
            <a:ext cx="2032660" cy="1911926"/>
          </a:xfrm>
          <a:prstGeom prst="rect">
            <a:avLst/>
          </a:prstGeom>
          <a:solidFill>
            <a:schemeClr val="bg1">
              <a:alpha val="75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2817174" y="3325090"/>
            <a:ext cx="1311231" cy="820389"/>
          </a:xfrm>
          <a:prstGeom prst="rect">
            <a:avLst/>
          </a:prstGeom>
          <a:solidFill>
            <a:schemeClr val="bg1">
              <a:alpha val="75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128406" y="1538843"/>
            <a:ext cx="1168729" cy="434439"/>
          </a:xfrm>
          <a:prstGeom prst="rect">
            <a:avLst/>
          </a:prstGeom>
          <a:solidFill>
            <a:schemeClr val="bg1">
              <a:alpha val="75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817172" y="5617029"/>
            <a:ext cx="4522520" cy="617516"/>
          </a:xfrm>
          <a:prstGeom prst="rect">
            <a:avLst/>
          </a:prstGeom>
          <a:solidFill>
            <a:schemeClr val="bg1">
              <a:alpha val="75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439643" y="2420588"/>
            <a:ext cx="1531915" cy="2531422"/>
          </a:xfrm>
          <a:prstGeom prst="rect">
            <a:avLst/>
          </a:prstGeom>
          <a:solidFill>
            <a:schemeClr val="bg1">
              <a:alpha val="75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971558" y="3111335"/>
            <a:ext cx="765958" cy="878774"/>
          </a:xfrm>
          <a:prstGeom prst="rect">
            <a:avLst/>
          </a:prstGeom>
          <a:solidFill>
            <a:schemeClr val="bg1">
              <a:alpha val="75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439643" y="4977960"/>
            <a:ext cx="2055826" cy="639069"/>
          </a:xfrm>
          <a:prstGeom prst="rect">
            <a:avLst/>
          </a:prstGeom>
          <a:solidFill>
            <a:schemeClr val="bg1">
              <a:alpha val="75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5297135" y="1204355"/>
            <a:ext cx="2057402" cy="1216233"/>
          </a:xfrm>
          <a:prstGeom prst="rect">
            <a:avLst/>
          </a:prstGeom>
          <a:solidFill>
            <a:schemeClr val="bg1">
              <a:alpha val="75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4191906" y="2009899"/>
            <a:ext cx="1105229" cy="434439"/>
          </a:xfrm>
          <a:prstGeom prst="rect">
            <a:avLst/>
          </a:prstGeom>
          <a:solidFill>
            <a:schemeClr val="bg1">
              <a:alpha val="75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7086600" y="2420588"/>
            <a:ext cx="267937" cy="506762"/>
          </a:xfrm>
          <a:prstGeom prst="rect">
            <a:avLst/>
          </a:prstGeom>
          <a:solidFill>
            <a:schemeClr val="bg1">
              <a:alpha val="75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7354536" y="2663536"/>
            <a:ext cx="709963" cy="506762"/>
          </a:xfrm>
          <a:prstGeom prst="rect">
            <a:avLst/>
          </a:prstGeom>
          <a:solidFill>
            <a:schemeClr val="bg1">
              <a:alpha val="75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7737516" y="3170298"/>
            <a:ext cx="326984" cy="1222408"/>
          </a:xfrm>
          <a:prstGeom prst="rect">
            <a:avLst/>
          </a:prstGeom>
          <a:solidFill>
            <a:schemeClr val="bg1">
              <a:alpha val="75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7495468" y="4392706"/>
            <a:ext cx="822657" cy="1170508"/>
          </a:xfrm>
          <a:prstGeom prst="rect">
            <a:avLst/>
          </a:prstGeom>
          <a:solidFill>
            <a:schemeClr val="bg1">
              <a:alpha val="75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4128406" y="3325091"/>
            <a:ext cx="1311237" cy="820388"/>
          </a:xfrm>
          <a:prstGeom prst="rect">
            <a:avLst/>
          </a:prstGeom>
          <a:solidFill>
            <a:schemeClr val="bg1">
              <a:alpha val="75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5245677" y="2542309"/>
            <a:ext cx="193966" cy="385041"/>
          </a:xfrm>
          <a:prstGeom prst="rect">
            <a:avLst/>
          </a:prstGeom>
          <a:solidFill>
            <a:schemeClr val="bg1">
              <a:alpha val="75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4556760" y="4145479"/>
            <a:ext cx="882883" cy="1471550"/>
          </a:xfrm>
          <a:prstGeom prst="rect">
            <a:avLst/>
          </a:prstGeom>
          <a:solidFill>
            <a:schemeClr val="bg1">
              <a:alpha val="75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7339692" y="1458687"/>
            <a:ext cx="1239158" cy="1276142"/>
          </a:xfrm>
          <a:prstGeom prst="rect">
            <a:avLst/>
          </a:prstGeom>
          <a:solidFill>
            <a:schemeClr val="bg1">
              <a:alpha val="75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3622731" y="2444338"/>
            <a:ext cx="1622946" cy="880753"/>
          </a:xfrm>
          <a:prstGeom prst="rect">
            <a:avLst/>
          </a:prstGeom>
          <a:solidFill>
            <a:schemeClr val="bg1">
              <a:alpha val="75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2319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Content Placeholder 1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378" y="102300"/>
            <a:ext cx="8096046" cy="6297459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>
                <a:solidFill>
                  <a:srgbClr val="C1CD23"/>
                </a:solidFill>
              </a:rPr>
              <a:t>|</a:t>
            </a:r>
            <a:r>
              <a:rPr lang="en-US" smtClean="0"/>
              <a:t> </a:t>
            </a:r>
            <a:fld id="{295008BC-DA31-4D19-837B-EFA4386B05F5}" type="slidenum"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14</a:t>
            </a:fld>
            <a:r>
              <a:rPr lang="en-US" smtClean="0"/>
              <a:t> </a:t>
            </a:r>
            <a:r>
              <a:rPr lang="en-US" smtClean="0">
                <a:solidFill>
                  <a:srgbClr val="C1CD23"/>
                </a:solidFill>
              </a:rPr>
              <a:t>|</a:t>
            </a:r>
            <a:endParaRPr lang="en-US" dirty="0">
              <a:solidFill>
                <a:srgbClr val="C1CD23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84513" y="1092530"/>
            <a:ext cx="2032661" cy="3218213"/>
          </a:xfrm>
          <a:prstGeom prst="rect">
            <a:avLst/>
          </a:prstGeom>
          <a:solidFill>
            <a:schemeClr val="bg1">
              <a:alpha val="75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2817173" y="1104405"/>
            <a:ext cx="1311233" cy="1339933"/>
          </a:xfrm>
          <a:prstGeom prst="rect">
            <a:avLst/>
          </a:prstGeom>
          <a:solidFill>
            <a:schemeClr val="bg1">
              <a:alpha val="75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784513" y="4322619"/>
            <a:ext cx="2032660" cy="1911926"/>
          </a:xfrm>
          <a:prstGeom prst="rect">
            <a:avLst/>
          </a:prstGeom>
          <a:solidFill>
            <a:schemeClr val="bg1">
              <a:alpha val="75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2817174" y="3325090"/>
            <a:ext cx="1311231" cy="820389"/>
          </a:xfrm>
          <a:prstGeom prst="rect">
            <a:avLst/>
          </a:prstGeom>
          <a:solidFill>
            <a:schemeClr val="bg1">
              <a:alpha val="75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128406" y="1538843"/>
            <a:ext cx="1168729" cy="434439"/>
          </a:xfrm>
          <a:prstGeom prst="rect">
            <a:avLst/>
          </a:prstGeom>
          <a:solidFill>
            <a:schemeClr val="bg1">
              <a:alpha val="75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817172" y="5617029"/>
            <a:ext cx="4522520" cy="617516"/>
          </a:xfrm>
          <a:prstGeom prst="rect">
            <a:avLst/>
          </a:prstGeom>
          <a:solidFill>
            <a:schemeClr val="bg1">
              <a:alpha val="75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439643" y="2420588"/>
            <a:ext cx="1531915" cy="2531422"/>
          </a:xfrm>
          <a:prstGeom prst="rect">
            <a:avLst/>
          </a:prstGeom>
          <a:solidFill>
            <a:schemeClr val="bg1">
              <a:alpha val="75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971558" y="3111335"/>
            <a:ext cx="765958" cy="878774"/>
          </a:xfrm>
          <a:prstGeom prst="rect">
            <a:avLst/>
          </a:prstGeom>
          <a:solidFill>
            <a:schemeClr val="bg1">
              <a:alpha val="75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439643" y="4977960"/>
            <a:ext cx="2055826" cy="639069"/>
          </a:xfrm>
          <a:prstGeom prst="rect">
            <a:avLst/>
          </a:prstGeom>
          <a:solidFill>
            <a:schemeClr val="bg1">
              <a:alpha val="75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5297135" y="1204355"/>
            <a:ext cx="2057402" cy="1216233"/>
          </a:xfrm>
          <a:prstGeom prst="rect">
            <a:avLst/>
          </a:prstGeom>
          <a:solidFill>
            <a:schemeClr val="bg1">
              <a:alpha val="75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4191906" y="2009899"/>
            <a:ext cx="1105229" cy="434439"/>
          </a:xfrm>
          <a:prstGeom prst="rect">
            <a:avLst/>
          </a:prstGeom>
          <a:solidFill>
            <a:schemeClr val="bg1">
              <a:alpha val="75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7086600" y="2420588"/>
            <a:ext cx="267937" cy="506762"/>
          </a:xfrm>
          <a:prstGeom prst="rect">
            <a:avLst/>
          </a:prstGeom>
          <a:solidFill>
            <a:schemeClr val="bg1">
              <a:alpha val="75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7354536" y="2663536"/>
            <a:ext cx="709963" cy="506762"/>
          </a:xfrm>
          <a:prstGeom prst="rect">
            <a:avLst/>
          </a:prstGeom>
          <a:solidFill>
            <a:schemeClr val="bg1">
              <a:alpha val="75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7737516" y="3170298"/>
            <a:ext cx="326984" cy="1222408"/>
          </a:xfrm>
          <a:prstGeom prst="rect">
            <a:avLst/>
          </a:prstGeom>
          <a:solidFill>
            <a:schemeClr val="bg1">
              <a:alpha val="75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7495468" y="4392706"/>
            <a:ext cx="822657" cy="1170508"/>
          </a:xfrm>
          <a:prstGeom prst="rect">
            <a:avLst/>
          </a:prstGeom>
          <a:solidFill>
            <a:schemeClr val="bg1">
              <a:alpha val="75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4128406" y="3325091"/>
            <a:ext cx="1311237" cy="1406236"/>
          </a:xfrm>
          <a:prstGeom prst="rect">
            <a:avLst/>
          </a:prstGeom>
          <a:solidFill>
            <a:schemeClr val="bg1">
              <a:alpha val="75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5245677" y="2542309"/>
            <a:ext cx="193966" cy="385041"/>
          </a:xfrm>
          <a:prstGeom prst="rect">
            <a:avLst/>
          </a:prstGeom>
          <a:solidFill>
            <a:schemeClr val="bg1">
              <a:alpha val="75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2970415" y="4091664"/>
            <a:ext cx="1589462" cy="1471550"/>
          </a:xfrm>
          <a:prstGeom prst="rect">
            <a:avLst/>
          </a:prstGeom>
          <a:solidFill>
            <a:schemeClr val="bg1">
              <a:alpha val="75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7339692" y="1458687"/>
            <a:ext cx="1239158" cy="1276142"/>
          </a:xfrm>
          <a:prstGeom prst="rect">
            <a:avLst/>
          </a:prstGeom>
          <a:solidFill>
            <a:schemeClr val="bg1">
              <a:alpha val="75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3622731" y="2444338"/>
            <a:ext cx="1622946" cy="880753"/>
          </a:xfrm>
          <a:prstGeom prst="rect">
            <a:avLst/>
          </a:prstGeom>
          <a:solidFill>
            <a:schemeClr val="bg1">
              <a:alpha val="75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2065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Content Placeholder 1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253" y="102300"/>
            <a:ext cx="8096046" cy="6297459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>
                <a:solidFill>
                  <a:srgbClr val="C1CD23"/>
                </a:solidFill>
              </a:rPr>
              <a:t>|</a:t>
            </a:r>
            <a:r>
              <a:rPr lang="en-US" smtClean="0"/>
              <a:t> </a:t>
            </a:r>
            <a:fld id="{295008BC-DA31-4D19-837B-EFA4386B05F5}" type="slidenum"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15</a:t>
            </a:fld>
            <a:r>
              <a:rPr lang="en-US" smtClean="0"/>
              <a:t> </a:t>
            </a:r>
            <a:r>
              <a:rPr lang="en-US" smtClean="0">
                <a:solidFill>
                  <a:srgbClr val="C1CD23"/>
                </a:solidFill>
              </a:rPr>
              <a:t>|</a:t>
            </a:r>
            <a:endParaRPr lang="en-US" dirty="0">
              <a:solidFill>
                <a:srgbClr val="C1CD23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82158" y="3437965"/>
            <a:ext cx="1650891" cy="872777"/>
          </a:xfrm>
          <a:prstGeom prst="rect">
            <a:avLst/>
          </a:prstGeom>
          <a:solidFill>
            <a:schemeClr val="bg1">
              <a:alpha val="75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1182158" y="4322619"/>
            <a:ext cx="1650890" cy="1525731"/>
          </a:xfrm>
          <a:prstGeom prst="rect">
            <a:avLst/>
          </a:prstGeom>
          <a:solidFill>
            <a:schemeClr val="bg1">
              <a:alpha val="75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2833049" y="3325090"/>
            <a:ext cx="1311231" cy="820389"/>
          </a:xfrm>
          <a:prstGeom prst="rect">
            <a:avLst/>
          </a:prstGeom>
          <a:solidFill>
            <a:schemeClr val="bg1">
              <a:alpha val="75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833047" y="5617029"/>
            <a:ext cx="3777938" cy="308758"/>
          </a:xfrm>
          <a:prstGeom prst="rect">
            <a:avLst/>
          </a:prstGeom>
          <a:solidFill>
            <a:schemeClr val="bg1">
              <a:alpha val="75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455518" y="2420588"/>
            <a:ext cx="1531915" cy="1890154"/>
          </a:xfrm>
          <a:prstGeom prst="rect">
            <a:avLst/>
          </a:prstGeom>
          <a:solidFill>
            <a:schemeClr val="bg1">
              <a:alpha val="75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987433" y="3111335"/>
            <a:ext cx="765958" cy="878774"/>
          </a:xfrm>
          <a:prstGeom prst="rect">
            <a:avLst/>
          </a:prstGeom>
          <a:solidFill>
            <a:schemeClr val="bg1">
              <a:alpha val="75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455518" y="4310742"/>
            <a:ext cx="1219693" cy="1306288"/>
          </a:xfrm>
          <a:prstGeom prst="rect">
            <a:avLst/>
          </a:prstGeom>
          <a:solidFill>
            <a:schemeClr val="bg1">
              <a:alpha val="75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5313010" y="1204355"/>
            <a:ext cx="2057402" cy="1216233"/>
          </a:xfrm>
          <a:prstGeom prst="rect">
            <a:avLst/>
          </a:prstGeom>
          <a:solidFill>
            <a:schemeClr val="bg1">
              <a:alpha val="75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4207781" y="2009899"/>
            <a:ext cx="1105229" cy="434439"/>
          </a:xfrm>
          <a:prstGeom prst="rect">
            <a:avLst/>
          </a:prstGeom>
          <a:solidFill>
            <a:schemeClr val="bg1">
              <a:alpha val="75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7102475" y="2420588"/>
            <a:ext cx="267937" cy="506762"/>
          </a:xfrm>
          <a:prstGeom prst="rect">
            <a:avLst/>
          </a:prstGeom>
          <a:solidFill>
            <a:schemeClr val="bg1">
              <a:alpha val="75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7370411" y="2663536"/>
            <a:ext cx="709963" cy="506762"/>
          </a:xfrm>
          <a:prstGeom prst="rect">
            <a:avLst/>
          </a:prstGeom>
          <a:solidFill>
            <a:schemeClr val="bg1">
              <a:alpha val="75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7753391" y="3170298"/>
            <a:ext cx="326984" cy="1222408"/>
          </a:xfrm>
          <a:prstGeom prst="rect">
            <a:avLst/>
          </a:prstGeom>
          <a:solidFill>
            <a:schemeClr val="bg1">
              <a:alpha val="75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7511343" y="4392706"/>
            <a:ext cx="822657" cy="1170508"/>
          </a:xfrm>
          <a:prstGeom prst="rect">
            <a:avLst/>
          </a:prstGeom>
          <a:solidFill>
            <a:schemeClr val="bg1">
              <a:alpha val="75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4144281" y="3325091"/>
            <a:ext cx="1311237" cy="820388"/>
          </a:xfrm>
          <a:prstGeom prst="rect">
            <a:avLst/>
          </a:prstGeom>
          <a:solidFill>
            <a:schemeClr val="bg1">
              <a:alpha val="75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5261552" y="2542309"/>
            <a:ext cx="193966" cy="385041"/>
          </a:xfrm>
          <a:prstGeom prst="rect">
            <a:avLst/>
          </a:prstGeom>
          <a:solidFill>
            <a:schemeClr val="bg1">
              <a:alpha val="75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3027892" y="4145479"/>
            <a:ext cx="2427626" cy="1471550"/>
          </a:xfrm>
          <a:prstGeom prst="rect">
            <a:avLst/>
          </a:prstGeom>
          <a:solidFill>
            <a:schemeClr val="bg1">
              <a:alpha val="75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7355567" y="1458687"/>
            <a:ext cx="1239158" cy="1276142"/>
          </a:xfrm>
          <a:prstGeom prst="rect">
            <a:avLst/>
          </a:prstGeom>
          <a:solidFill>
            <a:schemeClr val="bg1">
              <a:alpha val="75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3638606" y="2444338"/>
            <a:ext cx="1622946" cy="880753"/>
          </a:xfrm>
          <a:prstGeom prst="rect">
            <a:avLst/>
          </a:prstGeom>
          <a:solidFill>
            <a:schemeClr val="bg1">
              <a:alpha val="75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1182157" y="2542310"/>
            <a:ext cx="973668" cy="192520"/>
          </a:xfrm>
          <a:prstGeom prst="rect">
            <a:avLst/>
          </a:prstGeom>
          <a:solidFill>
            <a:schemeClr val="bg1">
              <a:alpha val="75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1552575" y="2009899"/>
            <a:ext cx="381000" cy="532411"/>
          </a:xfrm>
          <a:prstGeom prst="rect">
            <a:avLst/>
          </a:prstGeom>
          <a:solidFill>
            <a:schemeClr val="bg1">
              <a:alpha val="75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1478491" y="2734830"/>
            <a:ext cx="381000" cy="703135"/>
          </a:xfrm>
          <a:prstGeom prst="rect">
            <a:avLst/>
          </a:prstGeom>
          <a:solidFill>
            <a:schemeClr val="bg1">
              <a:alpha val="75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6767739" y="4881255"/>
            <a:ext cx="743605" cy="416240"/>
          </a:xfrm>
          <a:prstGeom prst="rect">
            <a:avLst/>
          </a:prstGeom>
          <a:solidFill>
            <a:schemeClr val="bg1">
              <a:alpha val="75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3857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Content Placeholder 1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253" y="102300"/>
            <a:ext cx="8096046" cy="6297459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>
                <a:solidFill>
                  <a:srgbClr val="C1CD23"/>
                </a:solidFill>
              </a:rPr>
              <a:t>|</a:t>
            </a:r>
            <a:r>
              <a:rPr lang="en-US" smtClean="0"/>
              <a:t> </a:t>
            </a:r>
            <a:fld id="{295008BC-DA31-4D19-837B-EFA4386B05F5}" type="slidenum"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16</a:t>
            </a:fld>
            <a:r>
              <a:rPr lang="en-US" smtClean="0"/>
              <a:t> </a:t>
            </a:r>
            <a:r>
              <a:rPr lang="en-US" smtClean="0">
                <a:solidFill>
                  <a:srgbClr val="C1CD23"/>
                </a:solidFill>
              </a:rPr>
              <a:t>|</a:t>
            </a:r>
            <a:endParaRPr lang="en-US" dirty="0">
              <a:solidFill>
                <a:srgbClr val="C1CD23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55165" y="1092531"/>
            <a:ext cx="877884" cy="1328057"/>
          </a:xfrm>
          <a:prstGeom prst="rect">
            <a:avLst/>
          </a:prstGeom>
          <a:solidFill>
            <a:schemeClr val="bg1">
              <a:alpha val="75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2833048" y="1104405"/>
            <a:ext cx="1311233" cy="1339933"/>
          </a:xfrm>
          <a:prstGeom prst="rect">
            <a:avLst/>
          </a:prstGeom>
          <a:solidFill>
            <a:schemeClr val="bg1">
              <a:alpha val="75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800388" y="4709160"/>
            <a:ext cx="2032660" cy="1525384"/>
          </a:xfrm>
          <a:prstGeom prst="rect">
            <a:avLst/>
          </a:prstGeom>
          <a:solidFill>
            <a:schemeClr val="bg1">
              <a:alpha val="75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2833049" y="3781502"/>
            <a:ext cx="1311231" cy="363977"/>
          </a:xfrm>
          <a:prstGeom prst="rect">
            <a:avLst/>
          </a:prstGeom>
          <a:solidFill>
            <a:schemeClr val="bg1">
              <a:alpha val="75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144281" y="1538843"/>
            <a:ext cx="1168729" cy="434439"/>
          </a:xfrm>
          <a:prstGeom prst="rect">
            <a:avLst/>
          </a:prstGeom>
          <a:solidFill>
            <a:schemeClr val="bg1">
              <a:alpha val="75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833047" y="5617029"/>
            <a:ext cx="4522520" cy="617516"/>
          </a:xfrm>
          <a:prstGeom prst="rect">
            <a:avLst/>
          </a:prstGeom>
          <a:solidFill>
            <a:schemeClr val="bg1">
              <a:alpha val="75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455518" y="2420588"/>
            <a:ext cx="1531915" cy="2531422"/>
          </a:xfrm>
          <a:prstGeom prst="rect">
            <a:avLst/>
          </a:prstGeom>
          <a:solidFill>
            <a:schemeClr val="bg1">
              <a:alpha val="75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987433" y="3111335"/>
            <a:ext cx="765958" cy="878774"/>
          </a:xfrm>
          <a:prstGeom prst="rect">
            <a:avLst/>
          </a:prstGeom>
          <a:solidFill>
            <a:schemeClr val="bg1">
              <a:alpha val="75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455518" y="4977960"/>
            <a:ext cx="2055826" cy="639069"/>
          </a:xfrm>
          <a:prstGeom prst="rect">
            <a:avLst/>
          </a:prstGeom>
          <a:solidFill>
            <a:schemeClr val="bg1">
              <a:alpha val="75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5313010" y="1204355"/>
            <a:ext cx="2057402" cy="1216233"/>
          </a:xfrm>
          <a:prstGeom prst="rect">
            <a:avLst/>
          </a:prstGeom>
          <a:solidFill>
            <a:schemeClr val="bg1">
              <a:alpha val="75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4207781" y="2009899"/>
            <a:ext cx="1105229" cy="434439"/>
          </a:xfrm>
          <a:prstGeom prst="rect">
            <a:avLst/>
          </a:prstGeom>
          <a:solidFill>
            <a:schemeClr val="bg1">
              <a:alpha val="75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7102475" y="2420588"/>
            <a:ext cx="267937" cy="506762"/>
          </a:xfrm>
          <a:prstGeom prst="rect">
            <a:avLst/>
          </a:prstGeom>
          <a:solidFill>
            <a:schemeClr val="bg1">
              <a:alpha val="75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7370411" y="2663536"/>
            <a:ext cx="709963" cy="506762"/>
          </a:xfrm>
          <a:prstGeom prst="rect">
            <a:avLst/>
          </a:prstGeom>
          <a:solidFill>
            <a:schemeClr val="bg1">
              <a:alpha val="75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7753391" y="3170298"/>
            <a:ext cx="326984" cy="1222408"/>
          </a:xfrm>
          <a:prstGeom prst="rect">
            <a:avLst/>
          </a:prstGeom>
          <a:solidFill>
            <a:schemeClr val="bg1">
              <a:alpha val="75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7511343" y="4392706"/>
            <a:ext cx="822657" cy="1170508"/>
          </a:xfrm>
          <a:prstGeom prst="rect">
            <a:avLst/>
          </a:prstGeom>
          <a:solidFill>
            <a:schemeClr val="bg1">
              <a:alpha val="75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4144281" y="3325091"/>
            <a:ext cx="1311237" cy="820388"/>
          </a:xfrm>
          <a:prstGeom prst="rect">
            <a:avLst/>
          </a:prstGeom>
          <a:solidFill>
            <a:schemeClr val="bg1">
              <a:alpha val="75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5261552" y="2542309"/>
            <a:ext cx="193966" cy="385041"/>
          </a:xfrm>
          <a:prstGeom prst="rect">
            <a:avLst/>
          </a:prstGeom>
          <a:solidFill>
            <a:schemeClr val="bg1">
              <a:alpha val="75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2976245" y="4145479"/>
            <a:ext cx="2479273" cy="1471550"/>
          </a:xfrm>
          <a:prstGeom prst="rect">
            <a:avLst/>
          </a:prstGeom>
          <a:solidFill>
            <a:schemeClr val="bg1">
              <a:alpha val="75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7355567" y="1458687"/>
            <a:ext cx="1239158" cy="1276142"/>
          </a:xfrm>
          <a:prstGeom prst="rect">
            <a:avLst/>
          </a:prstGeom>
          <a:solidFill>
            <a:schemeClr val="bg1">
              <a:alpha val="75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3638606" y="2444338"/>
            <a:ext cx="1622946" cy="880753"/>
          </a:xfrm>
          <a:prstGeom prst="rect">
            <a:avLst/>
          </a:prstGeom>
          <a:solidFill>
            <a:schemeClr val="bg1">
              <a:alpha val="75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1066643" y="1092033"/>
            <a:ext cx="877884" cy="1004725"/>
          </a:xfrm>
          <a:prstGeom prst="rect">
            <a:avLst/>
          </a:prstGeom>
          <a:solidFill>
            <a:schemeClr val="bg1">
              <a:alpha val="75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934085" y="2106610"/>
            <a:ext cx="243840" cy="2602550"/>
          </a:xfrm>
          <a:prstGeom prst="rect">
            <a:avLst/>
          </a:prstGeom>
          <a:solidFill>
            <a:schemeClr val="bg1">
              <a:alpha val="75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2272187" y="2420588"/>
            <a:ext cx="243840" cy="391192"/>
          </a:xfrm>
          <a:prstGeom prst="rect">
            <a:avLst/>
          </a:prstGeom>
          <a:solidFill>
            <a:schemeClr val="bg1">
              <a:alpha val="75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2238689" y="3016693"/>
            <a:ext cx="243840" cy="414212"/>
          </a:xfrm>
          <a:prstGeom prst="rect">
            <a:avLst/>
          </a:prstGeom>
          <a:solidFill>
            <a:schemeClr val="bg1">
              <a:alpha val="75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2046605" y="2811780"/>
            <a:ext cx="693420" cy="204913"/>
          </a:xfrm>
          <a:prstGeom prst="rect">
            <a:avLst/>
          </a:prstGeom>
          <a:solidFill>
            <a:schemeClr val="bg1">
              <a:alpha val="75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2272187" y="4306614"/>
            <a:ext cx="243840" cy="412936"/>
          </a:xfrm>
          <a:prstGeom prst="rect">
            <a:avLst/>
          </a:prstGeom>
          <a:solidFill>
            <a:schemeClr val="bg1">
              <a:alpha val="75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3972041" y="3325091"/>
            <a:ext cx="243840" cy="456411"/>
          </a:xfrm>
          <a:prstGeom prst="rect">
            <a:avLst/>
          </a:prstGeom>
          <a:solidFill>
            <a:schemeClr val="bg1">
              <a:alpha val="75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985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Content Placeholder 1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28" y="102300"/>
            <a:ext cx="8096046" cy="6297459"/>
          </a:xfrm>
        </p:spPr>
      </p:pic>
      <p:grpSp>
        <p:nvGrpSpPr>
          <p:cNvPr id="4" name="Group 3"/>
          <p:cNvGrpSpPr/>
          <p:nvPr/>
        </p:nvGrpSpPr>
        <p:grpSpPr>
          <a:xfrm>
            <a:off x="6448425" y="964516"/>
            <a:ext cx="2281394" cy="566093"/>
            <a:chOff x="6448425" y="964516"/>
            <a:chExt cx="2281394" cy="566093"/>
          </a:xfrm>
        </p:grpSpPr>
        <p:sp>
          <p:nvSpPr>
            <p:cNvPr id="6" name="TextBox 5"/>
            <p:cNvSpPr txBox="1"/>
            <p:nvPr/>
          </p:nvSpPr>
          <p:spPr>
            <a:xfrm>
              <a:off x="6448425" y="964516"/>
              <a:ext cx="228139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dirty="0" smtClean="0">
                  <a:solidFill>
                    <a:srgbClr val="FF0000"/>
                  </a:solidFill>
                  <a:cs typeface="Arial" charset="0"/>
                </a:rPr>
                <a:t>What you are looking for</a:t>
              </a:r>
              <a:endParaRPr lang="en-US" sz="1400" b="1" dirty="0">
                <a:solidFill>
                  <a:srgbClr val="FF0000"/>
                </a:solidFill>
                <a:cs typeface="Arial" charset="0"/>
              </a:endParaRPr>
            </a:p>
          </p:txBody>
        </p:sp>
        <p:sp>
          <p:nvSpPr>
            <p:cNvPr id="14" name="Down Arrow 13"/>
            <p:cNvSpPr/>
            <p:nvPr/>
          </p:nvSpPr>
          <p:spPr bwMode="auto">
            <a:xfrm>
              <a:off x="7277099" y="1272293"/>
              <a:ext cx="95251" cy="258316"/>
            </a:xfrm>
            <a:prstGeom prst="downArrow">
              <a:avLst/>
            </a:prstGeom>
            <a:solidFill>
              <a:srgbClr val="FF0000"/>
            </a:solidFill>
            <a:ln w="63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DAA03"/>
                </a:buClr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45608" y="950516"/>
            <a:ext cx="2241319" cy="584693"/>
            <a:chOff x="445608" y="950516"/>
            <a:chExt cx="2241319" cy="584693"/>
          </a:xfrm>
        </p:grpSpPr>
        <p:sp>
          <p:nvSpPr>
            <p:cNvPr id="11" name="TextBox 10"/>
            <p:cNvSpPr txBox="1"/>
            <p:nvPr/>
          </p:nvSpPr>
          <p:spPr>
            <a:xfrm>
              <a:off x="445608" y="950516"/>
              <a:ext cx="224131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dirty="0" smtClean="0">
                  <a:solidFill>
                    <a:srgbClr val="FF0000"/>
                  </a:solidFill>
                  <a:cs typeface="Arial" charset="0"/>
                </a:rPr>
                <a:t>Why were they doing it?</a:t>
              </a:r>
              <a:endParaRPr lang="en-US" sz="1400" b="1" dirty="0">
                <a:solidFill>
                  <a:srgbClr val="FF0000"/>
                </a:solidFill>
                <a:cs typeface="Arial" charset="0"/>
              </a:endParaRPr>
            </a:p>
          </p:txBody>
        </p:sp>
        <p:sp>
          <p:nvSpPr>
            <p:cNvPr id="15" name="Down Arrow 14"/>
            <p:cNvSpPr/>
            <p:nvPr/>
          </p:nvSpPr>
          <p:spPr bwMode="auto">
            <a:xfrm>
              <a:off x="2063278" y="1272293"/>
              <a:ext cx="95250" cy="262916"/>
            </a:xfrm>
            <a:prstGeom prst="downArrow">
              <a:avLst/>
            </a:prstGeom>
            <a:solidFill>
              <a:srgbClr val="FF0000"/>
            </a:solidFill>
            <a:ln w="63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DAA03"/>
                </a:buClr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1069258" y="4344696"/>
            <a:ext cx="994020" cy="731059"/>
            <a:chOff x="1069258" y="4344696"/>
            <a:chExt cx="994020" cy="731059"/>
          </a:xfrm>
        </p:grpSpPr>
        <p:sp>
          <p:nvSpPr>
            <p:cNvPr id="12" name="TextBox 11"/>
            <p:cNvSpPr txBox="1"/>
            <p:nvPr/>
          </p:nvSpPr>
          <p:spPr>
            <a:xfrm>
              <a:off x="1069258" y="4552535"/>
              <a:ext cx="99402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dirty="0" smtClean="0">
                  <a:solidFill>
                    <a:srgbClr val="FF0000"/>
                  </a:solidFill>
                  <a:cs typeface="Arial" charset="0"/>
                </a:rPr>
                <a:t>Who was doing it?</a:t>
              </a:r>
              <a:endParaRPr lang="en-US" sz="1400" b="1" dirty="0">
                <a:solidFill>
                  <a:srgbClr val="FF0000"/>
                </a:solidFill>
                <a:cs typeface="Arial" charset="0"/>
              </a:endParaRPr>
            </a:p>
          </p:txBody>
        </p:sp>
        <p:sp>
          <p:nvSpPr>
            <p:cNvPr id="21" name="Down Arrow 20"/>
            <p:cNvSpPr/>
            <p:nvPr/>
          </p:nvSpPr>
          <p:spPr bwMode="auto">
            <a:xfrm rot="10800000">
              <a:off x="1947862" y="4344696"/>
              <a:ext cx="95250" cy="358317"/>
            </a:xfrm>
            <a:prstGeom prst="downArrow">
              <a:avLst/>
            </a:prstGeom>
            <a:solidFill>
              <a:srgbClr val="FF0000"/>
            </a:solidFill>
            <a:ln w="63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DAA03"/>
                </a:buClr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961716" y="5025861"/>
            <a:ext cx="1976663" cy="750811"/>
            <a:chOff x="1961716" y="5910558"/>
            <a:chExt cx="1976663" cy="750811"/>
          </a:xfrm>
        </p:grpSpPr>
        <p:sp>
          <p:nvSpPr>
            <p:cNvPr id="10" name="TextBox 9"/>
            <p:cNvSpPr txBox="1"/>
            <p:nvPr/>
          </p:nvSpPr>
          <p:spPr>
            <a:xfrm>
              <a:off x="1961716" y="6138149"/>
              <a:ext cx="197666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dirty="0" smtClean="0">
                  <a:solidFill>
                    <a:srgbClr val="FF0000"/>
                  </a:solidFill>
                  <a:cs typeface="Arial" charset="0"/>
                </a:rPr>
                <a:t>What were they looking to exploit?</a:t>
              </a:r>
              <a:endParaRPr lang="en-US" sz="1400" b="1" dirty="0">
                <a:solidFill>
                  <a:srgbClr val="FF0000"/>
                </a:solidFill>
                <a:cs typeface="Arial" charset="0"/>
              </a:endParaRPr>
            </a:p>
          </p:txBody>
        </p:sp>
        <p:sp>
          <p:nvSpPr>
            <p:cNvPr id="22" name="Down Arrow 21"/>
            <p:cNvSpPr/>
            <p:nvPr/>
          </p:nvSpPr>
          <p:spPr bwMode="auto">
            <a:xfrm rot="10800000">
              <a:off x="2888342" y="5910558"/>
              <a:ext cx="95250" cy="333045"/>
            </a:xfrm>
            <a:prstGeom prst="downArrow">
              <a:avLst/>
            </a:prstGeom>
            <a:solidFill>
              <a:srgbClr val="FF0000"/>
            </a:solidFill>
            <a:ln w="63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DAA03"/>
                </a:buClr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5086350" y="4458150"/>
            <a:ext cx="1329727" cy="738664"/>
            <a:chOff x="5086350" y="4458150"/>
            <a:chExt cx="1329727" cy="738664"/>
          </a:xfrm>
        </p:grpSpPr>
        <p:sp>
          <p:nvSpPr>
            <p:cNvPr id="13" name="TextBox 12"/>
            <p:cNvSpPr txBox="1"/>
            <p:nvPr/>
          </p:nvSpPr>
          <p:spPr>
            <a:xfrm>
              <a:off x="5086350" y="4458150"/>
              <a:ext cx="132972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dirty="0" smtClean="0">
                  <a:solidFill>
                    <a:srgbClr val="FF0000"/>
                  </a:solidFill>
                  <a:cs typeface="Arial" charset="0"/>
                </a:rPr>
                <a:t>What should you do about it?</a:t>
              </a:r>
              <a:endParaRPr lang="en-US" sz="1400" b="1" dirty="0">
                <a:solidFill>
                  <a:srgbClr val="FF0000"/>
                </a:solidFill>
                <a:cs typeface="Arial" charset="0"/>
              </a:endParaRPr>
            </a:p>
          </p:txBody>
        </p:sp>
        <p:sp>
          <p:nvSpPr>
            <p:cNvPr id="23" name="Down Arrow 22"/>
            <p:cNvSpPr/>
            <p:nvPr/>
          </p:nvSpPr>
          <p:spPr bwMode="auto">
            <a:xfrm rot="5400000">
              <a:off x="5222829" y="4945035"/>
              <a:ext cx="95250" cy="177706"/>
            </a:xfrm>
            <a:prstGeom prst="downArrow">
              <a:avLst/>
            </a:prstGeom>
            <a:solidFill>
              <a:srgbClr val="FF0000"/>
            </a:solidFill>
            <a:ln w="63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DAA03"/>
                </a:buClr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690488" y="3659545"/>
            <a:ext cx="987229" cy="738664"/>
            <a:chOff x="6690488" y="3659545"/>
            <a:chExt cx="987229" cy="738664"/>
          </a:xfrm>
        </p:grpSpPr>
        <p:sp>
          <p:nvSpPr>
            <p:cNvPr id="8" name="TextBox 7"/>
            <p:cNvSpPr txBox="1"/>
            <p:nvPr/>
          </p:nvSpPr>
          <p:spPr>
            <a:xfrm>
              <a:off x="6876482" y="3659545"/>
              <a:ext cx="801235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dirty="0" smtClean="0">
                  <a:solidFill>
                    <a:srgbClr val="FF0000"/>
                  </a:solidFill>
                  <a:cs typeface="Arial" charset="0"/>
                </a:rPr>
                <a:t>Where was it seen?</a:t>
              </a:r>
              <a:endParaRPr lang="en-US" sz="1400" b="1" dirty="0">
                <a:solidFill>
                  <a:srgbClr val="FF0000"/>
                </a:solidFill>
                <a:cs typeface="Arial" charset="0"/>
              </a:endParaRPr>
            </a:p>
          </p:txBody>
        </p:sp>
        <p:sp>
          <p:nvSpPr>
            <p:cNvPr id="24" name="Down Arrow 23"/>
            <p:cNvSpPr/>
            <p:nvPr/>
          </p:nvSpPr>
          <p:spPr bwMode="auto">
            <a:xfrm rot="5400000">
              <a:off x="6732441" y="3718933"/>
              <a:ext cx="95252" cy="179158"/>
            </a:xfrm>
            <a:prstGeom prst="downArrow">
              <a:avLst/>
            </a:prstGeom>
            <a:solidFill>
              <a:srgbClr val="FF0000"/>
            </a:solidFill>
            <a:ln w="63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DAA03"/>
                </a:buClr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265218" y="2465541"/>
            <a:ext cx="1089623" cy="954107"/>
            <a:chOff x="2265218" y="2465541"/>
            <a:chExt cx="1089623" cy="954107"/>
          </a:xfrm>
        </p:grpSpPr>
        <p:sp>
          <p:nvSpPr>
            <p:cNvPr id="41" name="Right Arrow 40"/>
            <p:cNvSpPr/>
            <p:nvPr/>
          </p:nvSpPr>
          <p:spPr bwMode="auto">
            <a:xfrm>
              <a:off x="3094151" y="2875847"/>
              <a:ext cx="260690" cy="92336"/>
            </a:xfrm>
            <a:prstGeom prst="rightArrow">
              <a:avLst/>
            </a:prstGeom>
            <a:solidFill>
              <a:srgbClr val="FF0000"/>
            </a:solidFill>
            <a:ln w="63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DAA03"/>
                </a:buClr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2265218" y="2465541"/>
              <a:ext cx="102727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dirty="0" smtClean="0">
                  <a:solidFill>
                    <a:srgbClr val="FF0000"/>
                  </a:solidFill>
                  <a:cs typeface="Arial" charset="0"/>
                </a:rPr>
                <a:t>What exactly were they doing?</a:t>
              </a:r>
              <a:endParaRPr lang="en-US" sz="1400" b="1" dirty="0">
                <a:solidFill>
                  <a:srgbClr val="FF0000"/>
                </a:solidFill>
                <a:cs typeface="Arial" charset="0"/>
              </a:endParaRP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>
                <a:solidFill>
                  <a:srgbClr val="C1CD23"/>
                </a:solidFill>
              </a:rPr>
              <a:t>|</a:t>
            </a:r>
            <a:r>
              <a:rPr lang="en-US" smtClean="0"/>
              <a:t> </a:t>
            </a:r>
            <a:fld id="{295008BC-DA31-4D19-837B-EFA4386B05F5}" type="slidenum"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17</a:t>
            </a:fld>
            <a:r>
              <a:rPr lang="en-US" smtClean="0"/>
              <a:t> </a:t>
            </a:r>
            <a:r>
              <a:rPr lang="en-US" smtClean="0">
                <a:solidFill>
                  <a:srgbClr val="C1CD23"/>
                </a:solidFill>
              </a:rPr>
              <a:t>|</a:t>
            </a:r>
            <a:endParaRPr lang="en-US" dirty="0">
              <a:solidFill>
                <a:srgbClr val="C1CD23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8382000" y="1194026"/>
            <a:ext cx="625236" cy="207424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3472993" y="932415"/>
            <a:ext cx="2143125" cy="598192"/>
            <a:chOff x="3472993" y="932415"/>
            <a:chExt cx="2143125" cy="598192"/>
          </a:xfrm>
        </p:grpSpPr>
        <p:sp>
          <p:nvSpPr>
            <p:cNvPr id="7" name="TextBox 6"/>
            <p:cNvSpPr txBox="1"/>
            <p:nvPr/>
          </p:nvSpPr>
          <p:spPr>
            <a:xfrm>
              <a:off x="3472993" y="932415"/>
              <a:ext cx="21431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dirty="0" smtClean="0">
                  <a:solidFill>
                    <a:srgbClr val="FF0000"/>
                  </a:solidFill>
                  <a:cs typeface="Arial" charset="0"/>
                </a:rPr>
                <a:t>Why should you care about it?</a:t>
              </a:r>
              <a:endParaRPr lang="en-US" sz="1400" b="1" dirty="0">
                <a:solidFill>
                  <a:srgbClr val="FF0000"/>
                </a:solidFill>
                <a:cs typeface="Arial" charset="0"/>
              </a:endParaRPr>
            </a:p>
          </p:txBody>
        </p:sp>
        <p:sp>
          <p:nvSpPr>
            <p:cNvPr id="44" name="Down Arrow 43"/>
            <p:cNvSpPr/>
            <p:nvPr/>
          </p:nvSpPr>
          <p:spPr bwMode="auto">
            <a:xfrm>
              <a:off x="5086350" y="1272292"/>
              <a:ext cx="95250" cy="258315"/>
            </a:xfrm>
            <a:prstGeom prst="downArrow">
              <a:avLst/>
            </a:prstGeom>
            <a:solidFill>
              <a:srgbClr val="FF0000"/>
            </a:solidFill>
            <a:ln w="63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DAA03"/>
                </a:buClr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95119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29106" y="1447800"/>
            <a:ext cx="8123009" cy="4678363"/>
          </a:xfrm>
        </p:spPr>
        <p:txBody>
          <a:bodyPr>
            <a:normAutofit fontScale="92500"/>
          </a:bodyPr>
          <a:lstStyle/>
          <a:p>
            <a:pPr>
              <a:spcBef>
                <a:spcPts val="18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en-US" dirty="0" smtClean="0"/>
              <a:t>Initial implementation has been done in XML Schema</a:t>
            </a:r>
          </a:p>
          <a:p>
            <a:pPr lvl="1">
              <a:spcBef>
                <a:spcPts val="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en-US" dirty="0"/>
              <a:t>U</a:t>
            </a:r>
            <a:r>
              <a:rPr lang="en-US" dirty="0" smtClean="0"/>
              <a:t>biquitous</a:t>
            </a:r>
            <a:r>
              <a:rPr lang="en-US" dirty="0"/>
              <a:t>, portable and </a:t>
            </a:r>
            <a:r>
              <a:rPr lang="en-US" dirty="0" smtClean="0"/>
              <a:t>structured</a:t>
            </a:r>
          </a:p>
          <a:p>
            <a:pPr lvl="1">
              <a:spcBef>
                <a:spcPts val="18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en-US" dirty="0"/>
              <a:t>C</a:t>
            </a:r>
            <a:r>
              <a:rPr lang="en-US" dirty="0" smtClean="0"/>
              <a:t>oncrete </a:t>
            </a:r>
            <a:r>
              <a:rPr lang="en-US" dirty="0"/>
              <a:t>strawman for </a:t>
            </a:r>
            <a:r>
              <a:rPr lang="en-US" dirty="0" smtClean="0"/>
              <a:t>community of experts</a:t>
            </a:r>
          </a:p>
          <a:p>
            <a:pPr lvl="1">
              <a:spcBef>
                <a:spcPts val="18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en-US" dirty="0"/>
              <a:t>P</a:t>
            </a:r>
            <a:r>
              <a:rPr lang="en-US" dirty="0" smtClean="0"/>
              <a:t>ractical </a:t>
            </a:r>
            <a:r>
              <a:rPr lang="en-US" dirty="0"/>
              <a:t>structure for early real-world prototyping and </a:t>
            </a:r>
            <a:r>
              <a:rPr lang="en-US" dirty="0" smtClean="0"/>
              <a:t>POC implementations </a:t>
            </a:r>
          </a:p>
          <a:p>
            <a:pPr lvl="1">
              <a:spcBef>
                <a:spcPts val="18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en-US" dirty="0" smtClean="0"/>
              <a:t>Plan to iterate and refine with real-world use</a:t>
            </a:r>
          </a:p>
          <a:p>
            <a:pPr>
              <a:spcBef>
                <a:spcPts val="18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en-US" dirty="0" smtClean="0"/>
              <a:t>Next step will be a </a:t>
            </a:r>
            <a:r>
              <a:rPr lang="en-US" dirty="0"/>
              <a:t>formal implementation-independent specification</a:t>
            </a:r>
            <a:endParaRPr lang="en-US" dirty="0" smtClean="0"/>
          </a:p>
          <a:p>
            <a:pPr lvl="1">
              <a:buClr>
                <a:schemeClr val="tx2"/>
              </a:buClr>
              <a:buFont typeface="Wingdings" pitchFamily="2" charset="2"/>
              <a:buChar char="§"/>
            </a:pPr>
            <a:r>
              <a:rPr lang="en-US" dirty="0" smtClean="0"/>
              <a:t>Will include guidance for developing XML, JSON, RDF/OWL, or other implementations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9600" y="228600"/>
            <a:ext cx="8229600" cy="9445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ts val="3200"/>
              </a:lnSpc>
              <a:spcBef>
                <a:spcPct val="0"/>
              </a:spcBef>
              <a:buNone/>
              <a:defRPr lang="en-US" sz="2800" b="1" kern="1200">
                <a:solidFill>
                  <a:schemeClr val="tx2"/>
                </a:solidFill>
                <a:latin typeface="Helvetica LT Std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smtClean="0"/>
              <a:t>Implementations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2371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17219" y="1419224"/>
            <a:ext cx="8111913" cy="5108575"/>
          </a:xfrm>
        </p:spPr>
        <p:txBody>
          <a:bodyPr>
            <a:normAutofit/>
          </a:bodyPr>
          <a:lstStyle/>
          <a:p>
            <a:pPr>
              <a:buClr>
                <a:schemeClr val="tx2"/>
              </a:buClr>
              <a:buFont typeface="Wingdings" pitchFamily="2" charset="2"/>
              <a:buChar char="§"/>
            </a:pPr>
            <a:r>
              <a:rPr lang="en-US" dirty="0" smtClean="0"/>
              <a:t>Utilities to enable easier prototyping and usage of the language.</a:t>
            </a:r>
          </a:p>
          <a:p>
            <a:pPr>
              <a:spcBef>
                <a:spcPts val="24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en-US" dirty="0" smtClean="0"/>
              <a:t>Utilities consist of things like:</a:t>
            </a:r>
          </a:p>
          <a:p>
            <a:pPr lvl="1"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1600" dirty="0" smtClean="0"/>
              <a:t>Language (Python) bindings for STIX, CybOX, MAEC, etc.</a:t>
            </a:r>
          </a:p>
          <a:p>
            <a:pPr lvl="1"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1600" dirty="0" smtClean="0"/>
              <a:t>High-level programmatic APIs for common needs/activities</a:t>
            </a:r>
          </a:p>
          <a:p>
            <a:pPr lvl="1"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1600" dirty="0" smtClean="0"/>
              <a:t>Conversion utilities from commonly used formats &amp; tools </a:t>
            </a:r>
          </a:p>
          <a:p>
            <a:pPr lvl="1"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1600" dirty="0" smtClean="0"/>
              <a:t>Comparator tools for analyzing language-based content</a:t>
            </a:r>
          </a:p>
          <a:p>
            <a:pPr lvl="1"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1600" dirty="0" smtClean="0"/>
              <a:t>Utilities supporting common use cases</a:t>
            </a:r>
          </a:p>
          <a:p>
            <a:pPr lvl="2"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1400" dirty="0" smtClean="0"/>
              <a:t>E.g. Email_to_CybOX utility supporting phishing analysis &amp; management</a:t>
            </a:r>
            <a:endParaRPr lang="en-US" sz="1600" dirty="0" smtClean="0"/>
          </a:p>
          <a:p>
            <a:pPr>
              <a:spcBef>
                <a:spcPts val="24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en-US" dirty="0" smtClean="0"/>
              <a:t>Open communities on </a:t>
            </a:r>
            <a:r>
              <a:rPr lang="en-US" dirty="0" err="1" smtClean="0"/>
              <a:t>GitHub</a:t>
            </a:r>
            <a:r>
              <a:rPr lang="en-US" dirty="0" smtClean="0"/>
              <a:t> (</a:t>
            </a:r>
            <a:r>
              <a:rPr lang="en-US" dirty="0" err="1" smtClean="0"/>
              <a:t>STIXProject</a:t>
            </a:r>
            <a:r>
              <a:rPr lang="en-US" dirty="0" smtClean="0"/>
              <a:t>, </a:t>
            </a:r>
            <a:r>
              <a:rPr lang="en-US" dirty="0" err="1" smtClean="0"/>
              <a:t>CybOXProject</a:t>
            </a:r>
            <a:r>
              <a:rPr lang="en-US" dirty="0" smtClean="0"/>
              <a:t> &amp; </a:t>
            </a:r>
            <a:r>
              <a:rPr lang="en-US" dirty="0" err="1" smtClean="0"/>
              <a:t>MAECProject</a:t>
            </a:r>
            <a:r>
              <a:rPr lang="en-US" dirty="0" smtClean="0"/>
              <a:t>)</a:t>
            </a: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609600" y="228600"/>
            <a:ext cx="8229600" cy="9445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ts val="3200"/>
              </a:lnSpc>
              <a:spcBef>
                <a:spcPct val="0"/>
              </a:spcBef>
              <a:buNone/>
              <a:defRPr lang="en-US" sz="2800" b="1" kern="1200">
                <a:solidFill>
                  <a:schemeClr val="tx2"/>
                </a:solidFill>
                <a:latin typeface="Helvetica LT Std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smtClean="0"/>
              <a:t>Enabling Utilities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83648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785" y="487021"/>
            <a:ext cx="2486911" cy="218333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39" y="471151"/>
            <a:ext cx="3274001" cy="2199203"/>
          </a:xfrm>
          <a:prstGeom prst="rect">
            <a:avLst/>
          </a:prstGeom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870417422"/>
              </p:ext>
            </p:extLst>
          </p:nvPr>
        </p:nvGraphicFramePr>
        <p:xfrm>
          <a:off x="1511140" y="2895600"/>
          <a:ext cx="5759770" cy="1438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Rounded Rectangle 7"/>
          <p:cNvSpPr/>
          <p:nvPr/>
        </p:nvSpPr>
        <p:spPr>
          <a:xfrm>
            <a:off x="3790522" y="3166688"/>
            <a:ext cx="3108249" cy="926219"/>
          </a:xfrm>
          <a:prstGeom prst="round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4333874"/>
            <a:ext cx="2707747" cy="180657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23878" y="141824"/>
            <a:ext cx="3095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  <a:cs typeface="Arial" charset="0"/>
              </a:rPr>
              <a:t>Diverse and evolving threats</a:t>
            </a:r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0428" y="6151400"/>
            <a:ext cx="3918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  <a:cs typeface="Arial" charset="0"/>
              </a:rPr>
              <a:t>Need for holistic threat intelligence</a:t>
            </a:r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77412" y="2726293"/>
            <a:ext cx="3031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  <a:cs typeface="Arial" charset="0"/>
              </a:rPr>
              <a:t>Proactive &amp; </a:t>
            </a:r>
            <a:r>
              <a:rPr lang="en-US" dirty="0">
                <a:solidFill>
                  <a:srgbClr val="000000"/>
                </a:solidFill>
                <a:cs typeface="Arial" charset="0"/>
              </a:rPr>
              <a:t>r</a:t>
            </a:r>
            <a:r>
              <a:rPr lang="en-US" dirty="0" smtClean="0">
                <a:solidFill>
                  <a:srgbClr val="000000"/>
                </a:solidFill>
                <a:cs typeface="Arial" charset="0"/>
              </a:rPr>
              <a:t>eactive </a:t>
            </a:r>
            <a:r>
              <a:rPr lang="en-US" dirty="0">
                <a:solidFill>
                  <a:srgbClr val="000000"/>
                </a:solidFill>
                <a:cs typeface="Arial" charset="0"/>
              </a:rPr>
              <a:t>a</a:t>
            </a:r>
            <a:r>
              <a:rPr lang="en-US" dirty="0" smtClean="0">
                <a:solidFill>
                  <a:srgbClr val="000000"/>
                </a:solidFill>
                <a:cs typeface="Arial" charset="0"/>
              </a:rPr>
              <a:t>ctions</a:t>
            </a:r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0963" y="4480705"/>
            <a:ext cx="2673037" cy="151291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1651" y="814332"/>
            <a:ext cx="2220033" cy="166502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684" y="814332"/>
            <a:ext cx="2091917" cy="167353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267278" y="326490"/>
            <a:ext cx="3480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  <a:cs typeface="Arial" charset="0"/>
              </a:rPr>
              <a:t>Balance inward &amp; outward focus</a:t>
            </a:r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9583" y="4586761"/>
            <a:ext cx="2444750" cy="1833563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947749" y="4284635"/>
            <a:ext cx="2159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  <a:cs typeface="Arial" charset="0"/>
              </a:rPr>
              <a:t>Information sharing</a:t>
            </a:r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1511140" y="3166688"/>
            <a:ext cx="3056445" cy="926219"/>
          </a:xfrm>
          <a:prstGeom prst="roundRect">
            <a:avLst/>
          </a:prstGeom>
          <a:noFill/>
          <a:ln w="762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1886" y="0"/>
            <a:ext cx="8752114" cy="6520732"/>
          </a:xfrm>
          <a:prstGeom prst="rect">
            <a:avLst/>
          </a:prstGeom>
          <a:solidFill>
            <a:schemeClr val="bg1">
              <a:alpha val="78000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08000" y="1099110"/>
            <a:ext cx="850560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8800" b="1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cs typeface="Arial" charset="0"/>
              </a:rPr>
              <a:t>Standardized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8800" b="1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cs typeface="Arial" charset="0"/>
              </a:rPr>
              <a:t>Threat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8800" b="1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cs typeface="Arial" charset="0"/>
              </a:rPr>
              <a:t>Representation</a:t>
            </a:r>
            <a:endParaRPr lang="en-US" sz="8800" b="1" dirty="0"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80252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8" grpId="0" animBg="1"/>
      <p:bldP spid="10" grpId="0"/>
      <p:bldP spid="11" grpId="0"/>
      <p:bldP spid="12" grpId="0"/>
      <p:bldP spid="16" grpId="0"/>
      <p:bldP spid="18" grpId="0"/>
      <p:bldP spid="19" grpId="0" animBg="1"/>
      <p:bldP spid="4" grpId="0" animBg="1"/>
      <p:bldP spid="2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85799" y="1265897"/>
            <a:ext cx="7953375" cy="52768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 smtClean="0"/>
              <a:t>Still in its early stages but already generating extensive interest and initial operational use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6" name="Picture 5" descr="cid:image007.gif@01CDBDC3.0072FA6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784" y="2302491"/>
            <a:ext cx="2167506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09600" y="228600"/>
            <a:ext cx="8229600" cy="9445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ts val="3200"/>
              </a:lnSpc>
              <a:spcBef>
                <a:spcPct val="0"/>
              </a:spcBef>
              <a:buNone/>
              <a:defRPr lang="en-US" sz="2800" b="1" kern="1200">
                <a:solidFill>
                  <a:schemeClr val="tx2"/>
                </a:solidFill>
                <a:latin typeface="Helvetica LT Std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Adoption &amp; Usage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09652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43025"/>
            <a:ext cx="8534400" cy="5133975"/>
          </a:xfrm>
        </p:spPr>
        <p:txBody>
          <a:bodyPr>
            <a:normAutofit fontScale="92500" lnSpcReduction="10000"/>
          </a:bodyPr>
          <a:lstStyle/>
          <a:p>
            <a:pPr>
              <a:buClr>
                <a:schemeClr val="tx2"/>
              </a:buClr>
              <a:buFont typeface="Wingdings" pitchFamily="2" charset="2"/>
              <a:buChar char="§"/>
            </a:pPr>
            <a:r>
              <a:rPr lang="en-US" dirty="0"/>
              <a:t>Trusted Automated eXchange of Indicator Information</a:t>
            </a:r>
          </a:p>
          <a:p>
            <a:pPr>
              <a:buClr>
                <a:schemeClr val="tx2"/>
              </a:buClr>
              <a:buFont typeface="Wingdings" pitchFamily="2" charset="2"/>
              <a:buChar char="§"/>
            </a:pPr>
            <a:r>
              <a:rPr lang="en-US" dirty="0"/>
              <a:t>The goal of TAXII is to facilitate the exchange of structured cyber threat information</a:t>
            </a:r>
          </a:p>
          <a:p>
            <a:pPr lvl="1">
              <a:buClr>
                <a:schemeClr val="tx2"/>
              </a:buClr>
              <a:buFont typeface="Wingdings" pitchFamily="2" charset="2"/>
              <a:buChar char="§"/>
            </a:pPr>
            <a:r>
              <a:rPr lang="en-US" dirty="0" smtClean="0"/>
              <a:t>Designed to </a:t>
            </a:r>
            <a:r>
              <a:rPr lang="en-US" dirty="0"/>
              <a:t>support existing sharing </a:t>
            </a:r>
            <a:r>
              <a:rPr lang="en-US" dirty="0" smtClean="0"/>
              <a:t>paradigms in </a:t>
            </a:r>
            <a:r>
              <a:rPr lang="en-US" dirty="0"/>
              <a:t>a more automated manner</a:t>
            </a:r>
          </a:p>
          <a:p>
            <a:pPr>
              <a:buClr>
                <a:schemeClr val="tx2"/>
              </a:buClr>
              <a:buFont typeface="Wingdings" pitchFamily="2" charset="2"/>
              <a:buChar char="§"/>
            </a:pPr>
            <a:endParaRPr lang="en-US" dirty="0" smtClean="0"/>
          </a:p>
          <a:p>
            <a:pPr>
              <a:buClr>
                <a:schemeClr val="tx2"/>
              </a:buClr>
              <a:buFont typeface="Wingdings" pitchFamily="2" charset="2"/>
              <a:buChar char="§"/>
            </a:pPr>
            <a:endParaRPr lang="en-US" dirty="0"/>
          </a:p>
          <a:p>
            <a:pPr>
              <a:buClr>
                <a:schemeClr val="tx2"/>
              </a:buClr>
              <a:buFont typeface="Wingdings" pitchFamily="2" charset="2"/>
              <a:buChar char="§"/>
            </a:pPr>
            <a:endParaRPr lang="en-US" dirty="0" smtClean="0"/>
          </a:p>
          <a:p>
            <a:pPr>
              <a:spcBef>
                <a:spcPts val="24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en-US" dirty="0" smtClean="0"/>
              <a:t>TAXII is a set of specifications defining </a:t>
            </a:r>
            <a:r>
              <a:rPr lang="en-US" dirty="0"/>
              <a:t>the network-level activity of the exchange</a:t>
            </a:r>
          </a:p>
          <a:p>
            <a:pPr lvl="1">
              <a:spcBef>
                <a:spcPts val="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1800" dirty="0"/>
              <a:t>Defines </a:t>
            </a:r>
            <a:r>
              <a:rPr lang="en-US" sz="1800" dirty="0" smtClean="0"/>
              <a:t>services and messages </a:t>
            </a:r>
            <a:r>
              <a:rPr lang="en-US" sz="1800" dirty="0"/>
              <a:t>to exchange data </a:t>
            </a:r>
            <a:endParaRPr lang="en-US" sz="1800" dirty="0" smtClean="0"/>
          </a:p>
          <a:p>
            <a:pPr lvl="1">
              <a:spcBef>
                <a:spcPts val="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1800" dirty="0" smtClean="0"/>
              <a:t>Does NOT dictate </a:t>
            </a:r>
            <a:r>
              <a:rPr lang="en-US" sz="1800" i="1" dirty="0" smtClean="0"/>
              <a:t>HOW</a:t>
            </a:r>
            <a:r>
              <a:rPr lang="en-US" sz="1800" dirty="0" smtClean="0"/>
              <a:t> data is handled in the back-end, </a:t>
            </a:r>
            <a:r>
              <a:rPr lang="en-US" sz="1800" i="1" dirty="0" smtClean="0"/>
              <a:t>WHAT</a:t>
            </a:r>
            <a:r>
              <a:rPr lang="en-US" sz="1800" dirty="0" smtClean="0"/>
              <a:t> data is shared or </a:t>
            </a:r>
            <a:r>
              <a:rPr lang="en-US" sz="1800" i="1" dirty="0" smtClean="0"/>
              <a:t>WHO</a:t>
            </a:r>
            <a:r>
              <a:rPr lang="en-US" sz="1800" dirty="0" smtClean="0"/>
              <a:t> it is shared with</a:t>
            </a:r>
            <a:endParaRPr lang="en-US" sz="1800" dirty="0"/>
          </a:p>
          <a:p>
            <a:pPr lvl="1">
              <a:spcBef>
                <a:spcPts val="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1800" dirty="0" smtClean="0"/>
              <a:t>TAXII </a:t>
            </a:r>
            <a:r>
              <a:rPr lang="en-US" sz="1800" dirty="0"/>
              <a:t>is NOT a sharing program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1447" y="40932"/>
            <a:ext cx="1532553" cy="8229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1226" y="2688166"/>
            <a:ext cx="2420896" cy="1815672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09600" y="228600"/>
            <a:ext cx="8229600" cy="9445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ts val="3200"/>
              </a:lnSpc>
              <a:spcBef>
                <a:spcPct val="0"/>
              </a:spcBef>
              <a:buNone/>
              <a:defRPr lang="en-US" sz="2800" b="1" kern="1200">
                <a:solidFill>
                  <a:schemeClr val="tx2"/>
                </a:solidFill>
                <a:latin typeface="Helvetica LT Std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What is TAXII?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8031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85799" y="1265897"/>
            <a:ext cx="7953375" cy="527685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600" dirty="0" smtClean="0"/>
              <a:t>Still in its early stages but already generating extensive interest and initial operational use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2300" dirty="0"/>
              <a:t>Actively being considered by several information sharing communities</a:t>
            </a:r>
          </a:p>
          <a:p>
            <a:r>
              <a:rPr lang="en-US" sz="2300" dirty="0" smtClean="0"/>
              <a:t>Active interest from several large “user” organizations</a:t>
            </a:r>
          </a:p>
          <a:p>
            <a:r>
              <a:rPr lang="en-US" sz="2300" dirty="0" smtClean="0"/>
              <a:t>Active interest from some service/product vendors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067" y="2106638"/>
            <a:ext cx="3741420" cy="5392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708" y="2088186"/>
            <a:ext cx="1800605" cy="180060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965" y="2725926"/>
            <a:ext cx="1294747" cy="1339393"/>
          </a:xfrm>
          <a:prstGeom prst="rect">
            <a:avLst/>
          </a:prstGeom>
        </p:spPr>
      </p:pic>
      <p:pic>
        <p:nvPicPr>
          <p:cNvPr id="10" name="Picture 9" descr="cid:image007.gif@01CDBDC3.0072FA6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784" y="2302491"/>
            <a:ext cx="2167506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 descr="image00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1711" y="3090074"/>
            <a:ext cx="3037955" cy="611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609600" y="228600"/>
            <a:ext cx="8229600" cy="9445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ts val="3200"/>
              </a:lnSpc>
              <a:spcBef>
                <a:spcPct val="0"/>
              </a:spcBef>
              <a:buNone/>
              <a:defRPr lang="en-US" sz="2800" b="1" kern="1200">
                <a:solidFill>
                  <a:schemeClr val="tx2"/>
                </a:solidFill>
                <a:latin typeface="Helvetica LT Std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Adoption &amp; Usage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1902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8061154" y="6455982"/>
            <a:ext cx="754695" cy="402018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057" y="151525"/>
            <a:ext cx="8330209" cy="1023403"/>
          </a:xfrm>
        </p:spPr>
        <p:txBody>
          <a:bodyPr/>
          <a:lstStyle/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z="2800" dirty="0"/>
              <a:t>A </a:t>
            </a:r>
            <a:r>
              <a:rPr lang="en-US" sz="2800" dirty="0" smtClean="0"/>
              <a:t>sampling </a:t>
            </a:r>
            <a:r>
              <a:rPr lang="en-US" sz="2800" dirty="0"/>
              <a:t>of some of the organizations contributing to </a:t>
            </a:r>
            <a:r>
              <a:rPr lang="en-US" sz="2800" dirty="0" smtClean="0"/>
              <a:t>the STIX conversation includes:</a:t>
            </a:r>
            <a:endParaRPr lang="en-US" sz="2800" dirty="0"/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411" y="3270505"/>
            <a:ext cx="1603297" cy="502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562" y="6332053"/>
            <a:ext cx="955121" cy="3249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214" y="4390768"/>
            <a:ext cx="1584458" cy="27961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094" y="4671045"/>
            <a:ext cx="1003506" cy="98678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3871" y="3195116"/>
            <a:ext cx="1790782" cy="68763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88" y="6296048"/>
            <a:ext cx="2790812" cy="3198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86" y="1756131"/>
            <a:ext cx="1333941" cy="26274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645" y="5524411"/>
            <a:ext cx="597732" cy="59773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2625" y="5616593"/>
            <a:ext cx="1530774" cy="22894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4157" y="4196722"/>
            <a:ext cx="1715347" cy="27280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86" y="2194266"/>
            <a:ext cx="1166039" cy="100085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6763" y="1724495"/>
            <a:ext cx="2052699" cy="43850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538" y="2767594"/>
            <a:ext cx="1114700" cy="45857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290" y="3817980"/>
            <a:ext cx="3292321" cy="57675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656" y="4464411"/>
            <a:ext cx="691193" cy="88537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690" y="2276696"/>
            <a:ext cx="929696" cy="39001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387" y="1331619"/>
            <a:ext cx="2080891" cy="245083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327" y="5013117"/>
            <a:ext cx="925737" cy="644709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3388" y="1741151"/>
            <a:ext cx="969284" cy="73461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225" y="2652073"/>
            <a:ext cx="814226" cy="814226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731" y="2967566"/>
            <a:ext cx="2054479" cy="320243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225" y="5845535"/>
            <a:ext cx="2133611" cy="4023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1359" y="2271911"/>
            <a:ext cx="1135306" cy="56489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6369" y="4627488"/>
            <a:ext cx="1344386" cy="71700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1523" y="3336252"/>
            <a:ext cx="562766" cy="686645"/>
          </a:xfrm>
          <a:prstGeom prst="rect">
            <a:avLst/>
          </a:prstGeom>
        </p:spPr>
      </p:pic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>
                <a:solidFill>
                  <a:srgbClr val="C1CD23"/>
                </a:solidFill>
              </a:rPr>
              <a:t>|</a:t>
            </a:r>
            <a:r>
              <a:rPr lang="en-US" smtClean="0"/>
              <a:t> </a:t>
            </a:r>
            <a:fld id="{295008BC-DA31-4D19-837B-EFA4386B05F5}" type="slidenum"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23</a:t>
            </a:fld>
            <a:r>
              <a:rPr lang="en-US" smtClean="0"/>
              <a:t> </a:t>
            </a:r>
            <a:r>
              <a:rPr lang="en-US" smtClean="0">
                <a:solidFill>
                  <a:srgbClr val="C1CD23"/>
                </a:solidFill>
              </a:rPr>
              <a:t>|</a:t>
            </a:r>
            <a:endParaRPr lang="en-US" dirty="0">
              <a:solidFill>
                <a:srgbClr val="C1CD23"/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206" y="1331936"/>
            <a:ext cx="1788928" cy="339896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4589" y="4630600"/>
            <a:ext cx="1197186" cy="778171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815" y="1976343"/>
            <a:ext cx="1341916" cy="509928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9012" y="1371922"/>
            <a:ext cx="2353797" cy="409561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510" y="1967698"/>
            <a:ext cx="1157287" cy="453135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559" y="4597601"/>
            <a:ext cx="1117600" cy="322862"/>
          </a:xfrm>
          <a:prstGeom prst="rect">
            <a:avLst/>
          </a:prstGeom>
        </p:spPr>
      </p:pic>
      <p:pic>
        <p:nvPicPr>
          <p:cNvPr id="1026" name="Picture 5" descr="image001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8971" y="2694691"/>
            <a:ext cx="1940465" cy="390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730" y="5442193"/>
            <a:ext cx="1035050" cy="531665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3075" y="3299465"/>
            <a:ext cx="846642" cy="8466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720" y="4715093"/>
            <a:ext cx="1849821" cy="27856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5833" y="4993662"/>
            <a:ext cx="1363452" cy="556704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386" y="5690616"/>
            <a:ext cx="1732158" cy="212809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5910" y="5996413"/>
            <a:ext cx="754380" cy="25146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1523" y="5613508"/>
            <a:ext cx="510540" cy="76581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208" y="6205452"/>
            <a:ext cx="1222829" cy="193304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272" y="3466299"/>
            <a:ext cx="1348580" cy="811314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2608" y="1454160"/>
            <a:ext cx="1044090" cy="368502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670" y="3722786"/>
            <a:ext cx="1203741" cy="3129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535" y="2486271"/>
            <a:ext cx="767937" cy="562647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6245" y="6046704"/>
            <a:ext cx="920301" cy="53505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632" y="1607144"/>
            <a:ext cx="555854" cy="555854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5578" y="6271463"/>
            <a:ext cx="742195" cy="397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8182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78179" y="1456267"/>
            <a:ext cx="7966287" cy="486833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2400" dirty="0" smtClean="0"/>
              <a:t>Make it easier for people to understand and use STIX</a:t>
            </a:r>
          </a:p>
          <a:p>
            <a:pPr lvl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en-US" dirty="0" smtClean="0"/>
              <a:t>Improve documentation</a:t>
            </a:r>
          </a:p>
          <a:p>
            <a:pPr lvl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en-US" dirty="0"/>
              <a:t>D</a:t>
            </a:r>
            <a:r>
              <a:rPr lang="en-US" dirty="0" smtClean="0"/>
              <a:t>evelop supporting utilities</a:t>
            </a:r>
          </a:p>
          <a:p>
            <a:pPr lvl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en-US" dirty="0"/>
              <a:t>P</a:t>
            </a:r>
            <a:r>
              <a:rPr lang="en-US" dirty="0" smtClean="0"/>
              <a:t>rovide collaborative guidance</a:t>
            </a:r>
          </a:p>
          <a:p>
            <a:pPr lvl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en-US" dirty="0"/>
              <a:t>G</a:t>
            </a:r>
            <a:r>
              <a:rPr lang="en-US" dirty="0" smtClean="0"/>
              <a:t>ather feedback </a:t>
            </a:r>
          </a:p>
          <a:p>
            <a:pPr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Font typeface="Wingdings" pitchFamily="2" charset="2"/>
              <a:buChar char="§"/>
            </a:pPr>
            <a:endParaRPr lang="en-US" sz="2400" dirty="0" smtClean="0"/>
          </a:p>
          <a:p>
            <a:pPr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2400" dirty="0" smtClean="0"/>
              <a:t>Refine and extend the</a:t>
            </a:r>
            <a:r>
              <a:rPr lang="en-US" dirty="0" smtClean="0"/>
              <a:t> language based on feedback and needs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85800" y="152400"/>
            <a:ext cx="7696200" cy="609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ts val="3200"/>
              </a:lnSpc>
              <a:spcBef>
                <a:spcPct val="0"/>
              </a:spcBef>
              <a:buNone/>
              <a:defRPr lang="en-US" sz="2800" b="1" kern="1200">
                <a:solidFill>
                  <a:schemeClr val="tx2"/>
                </a:solidFill>
                <a:latin typeface="Helvetica LT Std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Current Focus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0148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CybOX v2.0, STIX v1.0 &amp; TAXII v1.0 coming early April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DHS CISCP plans to output content in STIX/CybOX by late March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Conducting sharing pilots utilizing STIX/TAXII to gain operational feedback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>
                <a:solidFill>
                  <a:srgbClr val="C1CD23"/>
                </a:solidFill>
              </a:rPr>
              <a:t>|</a:t>
            </a:r>
            <a:r>
              <a:rPr lang="en-US" smtClean="0"/>
              <a:t> </a:t>
            </a:r>
            <a:fld id="{295008BC-DA31-4D19-837B-EFA4386B05F5}" type="slidenum"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25</a:t>
            </a:fld>
            <a:r>
              <a:rPr lang="en-US" smtClean="0"/>
              <a:t> </a:t>
            </a:r>
            <a:r>
              <a:rPr lang="en-US" smtClean="0">
                <a:solidFill>
                  <a:srgbClr val="C1CD23"/>
                </a:solidFill>
              </a:rPr>
              <a:t>|</a:t>
            </a:r>
            <a:endParaRPr lang="en-US" dirty="0">
              <a:solidFill>
                <a:srgbClr val="C1CD23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Coming Milestones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4080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629106" y="1447800"/>
            <a:ext cx="8123009" cy="4678363"/>
          </a:xfrm>
        </p:spPr>
        <p:txBody>
          <a:bodyPr/>
          <a:lstStyle/>
          <a:p>
            <a:pPr>
              <a:buClr>
                <a:schemeClr val="tx2"/>
              </a:buClr>
              <a:buFont typeface="Wingdings" pitchFamily="2" charset="2"/>
              <a:buChar char="§"/>
            </a:pPr>
            <a:r>
              <a:rPr lang="en-US" dirty="0"/>
              <a:t>Currently phishing analysis is very slow and manual</a:t>
            </a:r>
          </a:p>
          <a:p>
            <a:pPr lvl="1">
              <a:buClr>
                <a:schemeClr val="tx2"/>
              </a:buClr>
              <a:buFont typeface="Wingdings" pitchFamily="2" charset="2"/>
              <a:buChar char="§"/>
            </a:pPr>
            <a:r>
              <a:rPr lang="en-US" dirty="0" smtClean="0"/>
              <a:t>Limits the volume of email that can be analyzed</a:t>
            </a:r>
          </a:p>
          <a:p>
            <a:pPr lvl="1">
              <a:buClr>
                <a:schemeClr val="tx2"/>
              </a:buClr>
              <a:buFont typeface="Wingdings" pitchFamily="2" charset="2"/>
              <a:buChar char="§"/>
            </a:pPr>
            <a:r>
              <a:rPr lang="en-US" dirty="0" smtClean="0"/>
              <a:t>Slows ability to respond to high-risk threats</a:t>
            </a:r>
          </a:p>
          <a:p>
            <a:pPr lvl="1">
              <a:buClr>
                <a:schemeClr val="tx2"/>
              </a:buClr>
              <a:buFont typeface="Wingdings" pitchFamily="2" charset="2"/>
              <a:buChar char="§"/>
            </a:pPr>
            <a:r>
              <a:rPr lang="en-US" dirty="0" smtClean="0"/>
              <a:t>Limits the ability to share information in an actionable form</a:t>
            </a:r>
          </a:p>
          <a:p>
            <a:pPr>
              <a:spcBef>
                <a:spcPts val="18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en-US" dirty="0" smtClean="0"/>
              <a:t>Structuring the information enables more automation</a:t>
            </a:r>
          </a:p>
          <a:p>
            <a:pPr lvl="1">
              <a:buClr>
                <a:schemeClr val="tx2"/>
              </a:buClr>
              <a:buFont typeface="Wingdings" pitchFamily="2" charset="2"/>
              <a:buChar char="§"/>
            </a:pPr>
            <a:r>
              <a:rPr lang="en-US" dirty="0" smtClean="0"/>
              <a:t>Significantly increase analysis volume</a:t>
            </a:r>
          </a:p>
          <a:p>
            <a:pPr lvl="1">
              <a:buClr>
                <a:schemeClr val="tx2"/>
              </a:buClr>
              <a:buFont typeface="Wingdings" pitchFamily="2" charset="2"/>
              <a:buChar char="§"/>
            </a:pPr>
            <a:r>
              <a:rPr lang="en-US" dirty="0" smtClean="0"/>
              <a:t>Ability to respond to high-risk threats at machine speed</a:t>
            </a:r>
          </a:p>
          <a:p>
            <a:pPr lvl="1">
              <a:buClr>
                <a:schemeClr val="tx2"/>
              </a:buClr>
              <a:buFont typeface="Wingdings" pitchFamily="2" charset="2"/>
              <a:buChar char="§"/>
            </a:pPr>
            <a:r>
              <a:rPr lang="en-US" dirty="0" smtClean="0"/>
              <a:t>Enable active sharing of actionable information</a:t>
            </a:r>
          </a:p>
          <a:p>
            <a:pPr lvl="1">
              <a:buClr>
                <a:schemeClr val="tx2"/>
              </a:buClr>
              <a:buFont typeface="Wingdings" pitchFamily="2" charset="2"/>
              <a:buChar char="§"/>
            </a:pPr>
            <a:r>
              <a:rPr lang="en-US" dirty="0" smtClean="0"/>
              <a:t>Free the human analyst to focus on the “harder” stuff</a:t>
            </a:r>
            <a:endParaRPr lang="en-US" dirty="0"/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609600" y="228600"/>
            <a:ext cx="8229600" cy="9445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ts val="3200"/>
              </a:lnSpc>
              <a:spcBef>
                <a:spcPct val="0"/>
              </a:spcBef>
              <a:buNone/>
              <a:defRPr lang="en-US" sz="2800" b="1" kern="1200">
                <a:solidFill>
                  <a:schemeClr val="tx2"/>
                </a:solidFill>
                <a:latin typeface="Helvetica LT Std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Phishing Use Case Example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0978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459773" y="1557866"/>
            <a:ext cx="8123009" cy="4875953"/>
          </a:xfrm>
        </p:spPr>
        <p:txBody>
          <a:bodyPr>
            <a:normAutofit/>
          </a:bodyPr>
          <a:lstStyle/>
          <a:p>
            <a:pPr marL="457200" lvl="0" indent="-457200">
              <a:spcBef>
                <a:spcPts val="1800"/>
              </a:spcBef>
              <a:buClr>
                <a:schemeClr val="tx2"/>
              </a:buClr>
              <a:buFont typeface="+mj-lt"/>
              <a:buAutoNum type="arabicPeriod"/>
            </a:pPr>
            <a:r>
              <a:rPr lang="en-US" sz="2000" dirty="0"/>
              <a:t>A suspicious email is received by an individual within organization XXX.</a:t>
            </a:r>
          </a:p>
          <a:p>
            <a:pPr marL="457200" indent="-457200">
              <a:spcBef>
                <a:spcPts val="1800"/>
              </a:spcBef>
              <a:buClr>
                <a:schemeClr val="tx2"/>
              </a:buClr>
              <a:buFont typeface="+mj-lt"/>
              <a:buAutoNum type="arabicPeriod"/>
            </a:pPr>
            <a:r>
              <a:rPr lang="en-US" sz="2000" dirty="0"/>
              <a:t>The email recipient </a:t>
            </a:r>
            <a:r>
              <a:rPr lang="en-US" sz="2000" dirty="0" smtClean="0"/>
              <a:t>forwards </a:t>
            </a:r>
            <a:r>
              <a:rPr lang="en-US" sz="2000" dirty="0"/>
              <a:t>it to </a:t>
            </a:r>
            <a:r>
              <a:rPr lang="en-US" sz="2000" dirty="0" err="1" smtClean="0">
                <a:hlinkClick r:id="rId2"/>
              </a:rPr>
              <a:t>suspicious@XXX.YYY</a:t>
            </a:r>
            <a:r>
              <a:rPr lang="en-US" sz="2000" u="sng" dirty="0"/>
              <a:t> </a:t>
            </a:r>
            <a:r>
              <a:rPr lang="en-US" sz="2000" dirty="0" smtClean="0"/>
              <a:t>for </a:t>
            </a:r>
            <a:r>
              <a:rPr lang="en-US" sz="2000" dirty="0"/>
              <a:t>analysis by the XXX.YYY threat analysis cell</a:t>
            </a:r>
            <a:r>
              <a:rPr lang="en-US" sz="2000" dirty="0" smtClean="0"/>
              <a:t>. </a:t>
            </a:r>
          </a:p>
          <a:p>
            <a:pPr marL="457200" lvl="0" indent="-457200">
              <a:spcBef>
                <a:spcPts val="1800"/>
              </a:spcBef>
              <a:buClr>
                <a:schemeClr val="tx2"/>
              </a:buClr>
              <a:buFont typeface="+mj-lt"/>
              <a:buAutoNum type="arabicPeriod"/>
            </a:pPr>
            <a:r>
              <a:rPr lang="en-US" sz="2000" dirty="0" smtClean="0"/>
              <a:t>The email received in the </a:t>
            </a:r>
            <a:r>
              <a:rPr lang="en-US" sz="2000" u="sng" dirty="0" err="1" smtClean="0">
                <a:hlinkClick r:id="rId2"/>
              </a:rPr>
              <a:t>suspicious@XXX.YYY</a:t>
            </a:r>
            <a:r>
              <a:rPr lang="en-US" sz="2000" dirty="0" smtClean="0"/>
              <a:t> Inbox is automatically processed with the </a:t>
            </a:r>
            <a:r>
              <a:rPr lang="en-US" sz="2000" b="1" dirty="0" smtClean="0"/>
              <a:t>Email_to_CybOX</a:t>
            </a:r>
            <a:r>
              <a:rPr lang="en-US" sz="2000" dirty="0" smtClean="0"/>
              <a:t> utility in the background. </a:t>
            </a:r>
          </a:p>
          <a:p>
            <a:pPr lvl="1">
              <a:spcBef>
                <a:spcPts val="18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1600" dirty="0" smtClean="0"/>
              <a:t>A comprehensive package of structured CybOX content is generated which characterizes the suspicious email including some derivative automated background analysis. </a:t>
            </a: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609600" y="228600"/>
            <a:ext cx="8229600" cy="9445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ts val="3200"/>
              </a:lnSpc>
              <a:spcBef>
                <a:spcPct val="0"/>
              </a:spcBef>
              <a:buNone/>
              <a:defRPr lang="en-US" sz="2800" b="1" kern="1200">
                <a:solidFill>
                  <a:schemeClr val="tx2"/>
                </a:solidFill>
                <a:latin typeface="Helvetica LT Std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Potential STIX-enabled Phishing Analysis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35302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64067" y="1343024"/>
            <a:ext cx="8619066" cy="4651411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18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2000" dirty="0"/>
              <a:t>The package includes the following Observable Objects with all of the appropriate defined relationships between them: </a:t>
            </a:r>
          </a:p>
          <a:p>
            <a:pPr lvl="1"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1800" dirty="0"/>
              <a:t>a fully structured representation of the email itself </a:t>
            </a:r>
            <a:r>
              <a:rPr lang="en-US" sz="1400" dirty="0"/>
              <a:t>(</a:t>
            </a:r>
            <a:r>
              <a:rPr lang="en-US" sz="1400" b="1" dirty="0"/>
              <a:t>CybOX Email_Message object</a:t>
            </a:r>
            <a:r>
              <a:rPr lang="en-US" sz="1400" dirty="0"/>
              <a:t>)</a:t>
            </a:r>
            <a:endParaRPr lang="en-US" sz="1800" dirty="0"/>
          </a:p>
          <a:p>
            <a:pPr lvl="1"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1800" dirty="0"/>
              <a:t>for each attachment:</a:t>
            </a:r>
          </a:p>
          <a:p>
            <a:pPr lvl="2"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1400" dirty="0"/>
              <a:t>a structured capture of the raw file itself (</a:t>
            </a:r>
            <a:r>
              <a:rPr lang="en-US" sz="1400" b="1" dirty="0"/>
              <a:t>CybOX Artifact object</a:t>
            </a:r>
            <a:r>
              <a:rPr lang="en-US" sz="1400" dirty="0"/>
              <a:t>)</a:t>
            </a:r>
          </a:p>
          <a:p>
            <a:pPr lvl="2"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1400" dirty="0"/>
              <a:t>a structured characterization of the properties of the file (</a:t>
            </a:r>
            <a:r>
              <a:rPr lang="en-US" sz="1400" b="1" dirty="0"/>
              <a:t>CybOX File object</a:t>
            </a:r>
            <a:r>
              <a:rPr lang="en-US" sz="1400" dirty="0"/>
              <a:t>)</a:t>
            </a:r>
          </a:p>
          <a:p>
            <a:pPr lvl="1"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1800" dirty="0"/>
              <a:t>for each URL/link embedded in the email itself:</a:t>
            </a:r>
          </a:p>
          <a:p>
            <a:pPr lvl="2"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1400" dirty="0"/>
              <a:t>a structured capture of the URL (</a:t>
            </a:r>
            <a:r>
              <a:rPr lang="en-US" sz="1400" b="1" dirty="0"/>
              <a:t>CybOX URI object</a:t>
            </a:r>
            <a:r>
              <a:rPr lang="en-US" sz="1400" dirty="0"/>
              <a:t>)</a:t>
            </a:r>
          </a:p>
          <a:p>
            <a:pPr lvl="2"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1400" dirty="0"/>
              <a:t>a structured capture of the domain name of the URL (</a:t>
            </a:r>
            <a:r>
              <a:rPr lang="en-US" sz="1400" b="1" dirty="0"/>
              <a:t>CybOX URI object</a:t>
            </a:r>
            <a:r>
              <a:rPr lang="en-US" sz="1400" dirty="0"/>
              <a:t>)</a:t>
            </a:r>
          </a:p>
          <a:p>
            <a:pPr lvl="2"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1400" dirty="0"/>
              <a:t>a structured capture of the results of a WHOIS lookup performed on the domain name (</a:t>
            </a:r>
            <a:r>
              <a:rPr lang="en-US" sz="1400" b="1" dirty="0"/>
              <a:t>CybOX WHOIS object</a:t>
            </a:r>
            <a:r>
              <a:rPr lang="en-US" sz="1400" dirty="0"/>
              <a:t>)</a:t>
            </a:r>
          </a:p>
          <a:p>
            <a:pPr lvl="2"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1400" dirty="0"/>
              <a:t>a structured capture of a DNS Queries (Type A &amp; AAAA Records) run on the domain name (</a:t>
            </a:r>
            <a:r>
              <a:rPr lang="en-US" sz="1400" b="1" dirty="0"/>
              <a:t>CybOX DNSQuery objects</a:t>
            </a:r>
            <a:r>
              <a:rPr lang="en-US" sz="1400" dirty="0"/>
              <a:t>)</a:t>
            </a:r>
          </a:p>
          <a:p>
            <a:pPr lvl="2"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1400" dirty="0"/>
              <a:t>a structured capture of the DNS Records (Type A &amp; AAAA Record)  resulting from the DNS Queries run on the domain name (</a:t>
            </a:r>
            <a:r>
              <a:rPr lang="en-US" sz="1400" b="1" dirty="0"/>
              <a:t>CybOX DNSRecord objects</a:t>
            </a:r>
            <a:r>
              <a:rPr lang="en-US" sz="1400" dirty="0"/>
              <a:t>)</a:t>
            </a:r>
          </a:p>
          <a:p>
            <a:pPr lvl="2"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1400" dirty="0"/>
              <a:t>a structured capture of the resolving IP addresses for the domain name resulting from the DNS Queries (</a:t>
            </a:r>
            <a:r>
              <a:rPr lang="en-US" sz="1400" b="1" dirty="0"/>
              <a:t>CybOX Address object</a:t>
            </a:r>
            <a:r>
              <a:rPr lang="en-US" sz="1400" dirty="0"/>
              <a:t>) 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5043" y="63227"/>
            <a:ext cx="808957" cy="808957"/>
          </a:xfrm>
          <a:prstGeom prst="rect">
            <a:avLst/>
          </a:prstGeom>
        </p:spPr>
      </p:pic>
      <p:sp>
        <p:nvSpPr>
          <p:cNvPr id="5" name="Title 2"/>
          <p:cNvSpPr txBox="1">
            <a:spLocks/>
          </p:cNvSpPr>
          <p:nvPr/>
        </p:nvSpPr>
        <p:spPr>
          <a:xfrm>
            <a:off x="609600" y="228600"/>
            <a:ext cx="8229600" cy="9445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ts val="3200"/>
              </a:lnSpc>
              <a:spcBef>
                <a:spcPct val="0"/>
              </a:spcBef>
              <a:buNone/>
              <a:defRPr lang="en-US" sz="2800" b="1" kern="1200">
                <a:solidFill>
                  <a:schemeClr val="tx2"/>
                </a:solidFill>
                <a:latin typeface="Helvetica LT Std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Email_to_CybOX Structured Output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5163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8041" y="1416173"/>
            <a:ext cx="8906933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&lt;</a:t>
            </a:r>
            <a:r>
              <a:rPr lang="en-US" sz="1000" dirty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cybox:Observable</a:t>
            </a:r>
            <a:r>
              <a:rPr lang="en-US" sz="1000" dirty="0">
                <a:solidFill>
                  <a:srgbClr val="FF0000"/>
                </a:solidFill>
                <a:highlight>
                  <a:srgbClr val="FFFFFF"/>
                </a:highlight>
                <a:latin typeface="Arial"/>
              </a:rPr>
              <a:t> id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="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cybox:observable-6f45ce72-30c8-11e2-8011-000c291a73d5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"&gt;</a:t>
            </a:r>
            <a:endParaRPr lang="en-US" sz="1000" dirty="0">
              <a:solidFill>
                <a:srgbClr val="000000"/>
              </a:solidFill>
              <a:highlight>
                <a:srgbClr val="FFFFFF"/>
              </a:highlight>
              <a:latin typeface="Arial"/>
            </a:endParaRPr>
          </a:p>
          <a:p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        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&lt;</a:t>
            </a:r>
            <a:r>
              <a:rPr lang="en-US" sz="1000" dirty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cybox:Stateful_Measure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&gt;</a:t>
            </a:r>
            <a:endParaRPr lang="en-US" sz="1000" dirty="0">
              <a:solidFill>
                <a:srgbClr val="000000"/>
              </a:solidFill>
              <a:highlight>
                <a:srgbClr val="FFFFFF"/>
              </a:highlight>
              <a:latin typeface="Arial"/>
            </a:endParaRPr>
          </a:p>
          <a:p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            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&lt;</a:t>
            </a:r>
            <a:r>
              <a:rPr lang="en-US" sz="1000" dirty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cybox:Object</a:t>
            </a:r>
            <a:r>
              <a:rPr lang="en-US" sz="1000" dirty="0">
                <a:solidFill>
                  <a:srgbClr val="FF0000"/>
                </a:solidFill>
                <a:highlight>
                  <a:srgbClr val="FFFFFF"/>
                </a:highlight>
                <a:latin typeface="Arial"/>
              </a:rPr>
              <a:t> id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="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cybox:object-6dc7fc5a-30c8-11e2-8011-000c291a73d5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"&gt;</a:t>
            </a:r>
            <a:endParaRPr lang="en-US" sz="1000" dirty="0">
              <a:solidFill>
                <a:srgbClr val="000000"/>
              </a:solidFill>
              <a:highlight>
                <a:srgbClr val="FFFFFF"/>
              </a:highlight>
              <a:latin typeface="Arial"/>
            </a:endParaRPr>
          </a:p>
          <a:p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                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&lt;</a:t>
            </a:r>
            <a:r>
              <a:rPr lang="en-US" sz="1000" dirty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cybox:Defined_Object</a:t>
            </a:r>
            <a:r>
              <a:rPr lang="en-US" sz="1000" dirty="0">
                <a:solidFill>
                  <a:srgbClr val="FF0000"/>
                </a:solidFill>
                <a:highlight>
                  <a:srgbClr val="FFFFFF"/>
                </a:highlight>
                <a:latin typeface="Arial"/>
              </a:rPr>
              <a:t> xsi:type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="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EmailMessageObj:EmailMessageObjectType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"&gt;</a:t>
            </a:r>
            <a:endParaRPr lang="en-US" sz="1000" dirty="0">
              <a:solidFill>
                <a:srgbClr val="000000"/>
              </a:solidFill>
              <a:highlight>
                <a:srgbClr val="FFFFFF"/>
              </a:highlight>
              <a:latin typeface="Arial"/>
            </a:endParaRPr>
          </a:p>
          <a:p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                    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&lt;</a:t>
            </a:r>
            <a:r>
              <a:rPr lang="en-US" sz="1000" dirty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EmailMessageObj:</a:t>
            </a:r>
            <a:r>
              <a:rPr lang="en-US" sz="1000" b="1" dirty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Attachments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&gt;</a:t>
            </a:r>
            <a:endParaRPr lang="en-US" sz="1000" dirty="0">
              <a:solidFill>
                <a:srgbClr val="000000"/>
              </a:solidFill>
              <a:highlight>
                <a:srgbClr val="FFFFFF"/>
              </a:highlight>
              <a:latin typeface="Arial"/>
            </a:endParaRPr>
          </a:p>
          <a:p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                        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&lt;</a:t>
            </a:r>
            <a:r>
              <a:rPr lang="en-US" sz="1000" dirty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EmailMessageObj:File</a:t>
            </a:r>
            <a:r>
              <a:rPr lang="en-US" sz="1000" dirty="0">
                <a:solidFill>
                  <a:srgbClr val="FF0000"/>
                </a:solidFill>
                <a:highlight>
                  <a:srgbClr val="FFFFFF"/>
                </a:highlight>
                <a:latin typeface="Arial"/>
              </a:rPr>
              <a:t> xsi:type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="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FileObj:FileObjectType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"</a:t>
            </a:r>
            <a:r>
              <a:rPr lang="en-US" sz="1000" dirty="0">
                <a:solidFill>
                  <a:srgbClr val="FF0000"/>
                </a:solidFill>
                <a:highlight>
                  <a:srgbClr val="FFFFFF"/>
                </a:highlight>
                <a:latin typeface="Arial"/>
              </a:rPr>
              <a:t> </a:t>
            </a:r>
            <a:r>
              <a:rPr lang="en-US" sz="1000" b="1" dirty="0">
                <a:solidFill>
                  <a:srgbClr val="FF0000"/>
                </a:solidFill>
                <a:highlight>
                  <a:srgbClr val="FFFFFF"/>
                </a:highlight>
                <a:latin typeface="Arial"/>
              </a:rPr>
              <a:t>object_reference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="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cybox:object-6dcae276-30c8-11e2-8011-000c291a73d5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"/&gt;</a:t>
            </a:r>
            <a:endParaRPr lang="en-US" sz="1000" dirty="0">
              <a:solidFill>
                <a:srgbClr val="000000"/>
              </a:solidFill>
              <a:highlight>
                <a:srgbClr val="FFFFFF"/>
              </a:highlight>
              <a:latin typeface="Arial"/>
            </a:endParaRPr>
          </a:p>
          <a:p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                    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&lt;/</a:t>
            </a:r>
            <a:r>
              <a:rPr lang="en-US" sz="1000" dirty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EmailMessageObj:Attachments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&gt;</a:t>
            </a:r>
            <a:endParaRPr lang="en-US" sz="1000" dirty="0">
              <a:solidFill>
                <a:srgbClr val="000000"/>
              </a:solidFill>
              <a:highlight>
                <a:srgbClr val="FFFFFF"/>
              </a:highlight>
              <a:latin typeface="Arial"/>
            </a:endParaRPr>
          </a:p>
          <a:p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                    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&lt;</a:t>
            </a:r>
            <a:r>
              <a:rPr lang="en-US" sz="1000" dirty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EmailMessageObj:</a:t>
            </a:r>
            <a:r>
              <a:rPr lang="en-US" sz="1000" b="1" dirty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Links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&gt;</a:t>
            </a:r>
            <a:endParaRPr lang="en-US" sz="1000" dirty="0">
              <a:solidFill>
                <a:srgbClr val="000000"/>
              </a:solidFill>
              <a:highlight>
                <a:srgbClr val="FFFFFF"/>
              </a:highlight>
              <a:latin typeface="Arial"/>
            </a:endParaRPr>
          </a:p>
          <a:p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		</a:t>
            </a:r>
            <a:r>
              <a:rPr lang="en-US" sz="1000" dirty="0" smtClean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&lt;</a:t>
            </a:r>
            <a:r>
              <a:rPr lang="en-US" sz="1000" dirty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EmailMessageObj:Link</a:t>
            </a:r>
            <a:r>
              <a:rPr lang="en-US" sz="1000" dirty="0">
                <a:solidFill>
                  <a:srgbClr val="FF0000"/>
                </a:solidFill>
                <a:highlight>
                  <a:srgbClr val="FFFFFF"/>
                </a:highlight>
                <a:latin typeface="Arial"/>
              </a:rPr>
              <a:t> type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="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URL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"</a:t>
            </a:r>
            <a:r>
              <a:rPr lang="en-US" sz="1000" dirty="0">
                <a:solidFill>
                  <a:srgbClr val="FF0000"/>
                </a:solidFill>
                <a:highlight>
                  <a:srgbClr val="FFFFFF"/>
                </a:highlight>
                <a:latin typeface="Arial"/>
              </a:rPr>
              <a:t> </a:t>
            </a:r>
            <a:r>
              <a:rPr lang="en-US" sz="1000" b="1" dirty="0">
                <a:solidFill>
                  <a:srgbClr val="FF0000"/>
                </a:solidFill>
                <a:highlight>
                  <a:srgbClr val="FFFFFF"/>
                </a:highlight>
                <a:latin typeface="Arial"/>
              </a:rPr>
              <a:t>object_reference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="</a:t>
            </a:r>
            <a:r>
              <a:rPr lang="en-US" sz="1000" dirty="0" smtClean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cybox:guid-6dcb5fda-30c8-11e2-8011-000c291a73d5</a:t>
            </a:r>
            <a:r>
              <a:rPr lang="en-US" sz="1000" dirty="0" smtClean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“/&gt;</a:t>
            </a:r>
            <a:endParaRPr lang="en-US" sz="1000" dirty="0">
              <a:solidFill>
                <a:srgbClr val="000000"/>
              </a:solidFill>
              <a:highlight>
                <a:srgbClr val="FFFFFF"/>
              </a:highlight>
              <a:latin typeface="Arial"/>
            </a:endParaRPr>
          </a:p>
          <a:p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		</a:t>
            </a:r>
            <a:r>
              <a:rPr lang="en-US" sz="1000" dirty="0" smtClean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&lt;</a:t>
            </a:r>
            <a:r>
              <a:rPr lang="en-US" sz="1000" dirty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EmailMessageObj:Link</a:t>
            </a:r>
            <a:r>
              <a:rPr lang="en-US" sz="1000" dirty="0">
                <a:solidFill>
                  <a:srgbClr val="FF0000"/>
                </a:solidFill>
                <a:highlight>
                  <a:srgbClr val="FFFFFF"/>
                </a:highlight>
                <a:latin typeface="Arial"/>
              </a:rPr>
              <a:t> type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="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URL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"</a:t>
            </a:r>
            <a:r>
              <a:rPr lang="en-US" sz="1000" dirty="0">
                <a:solidFill>
                  <a:srgbClr val="FF0000"/>
                </a:solidFill>
                <a:highlight>
                  <a:srgbClr val="FFFFFF"/>
                </a:highlight>
                <a:latin typeface="Arial"/>
              </a:rPr>
              <a:t> </a:t>
            </a:r>
            <a:r>
              <a:rPr lang="en-US" sz="1000" b="1" dirty="0">
                <a:solidFill>
                  <a:srgbClr val="FF0000"/>
                </a:solidFill>
                <a:highlight>
                  <a:srgbClr val="FFFFFF"/>
                </a:highlight>
                <a:latin typeface="Arial"/>
              </a:rPr>
              <a:t>object_reference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="</a:t>
            </a:r>
            <a:r>
              <a:rPr lang="en-US" sz="1000" dirty="0" smtClean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cybox:guid-6ec9050e-30c8-11e2-8011-000c291a73d5</a:t>
            </a:r>
            <a:r>
              <a:rPr lang="en-US" sz="1000" dirty="0" smtClean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“/&gt;</a:t>
            </a:r>
            <a:endParaRPr lang="en-US" sz="1000" dirty="0">
              <a:solidFill>
                <a:srgbClr val="000000"/>
              </a:solidFill>
              <a:highlight>
                <a:srgbClr val="FFFFFF"/>
              </a:highlight>
              <a:latin typeface="Arial"/>
            </a:endParaRPr>
          </a:p>
          <a:p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	 </a:t>
            </a:r>
            <a:r>
              <a:rPr lang="en-US" sz="1000" dirty="0" smtClean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       </a:t>
            </a:r>
            <a:r>
              <a:rPr lang="en-US" sz="1000" dirty="0" smtClean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&lt;/</a:t>
            </a:r>
            <a:r>
              <a:rPr lang="en-US" sz="1000" dirty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EmailMessageObj:Links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&gt;</a:t>
            </a:r>
            <a:endParaRPr lang="en-US" sz="1000" dirty="0">
              <a:solidFill>
                <a:srgbClr val="000000"/>
              </a:solidFill>
              <a:highlight>
                <a:srgbClr val="FFFFFF"/>
              </a:highlight>
              <a:latin typeface="Arial"/>
            </a:endParaRPr>
          </a:p>
          <a:p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                    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&lt;</a:t>
            </a:r>
            <a:r>
              <a:rPr lang="en-US" sz="1000" dirty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EmailMessageObj:Header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&gt;</a:t>
            </a:r>
            <a:endParaRPr lang="en-US" sz="1000" dirty="0">
              <a:solidFill>
                <a:srgbClr val="000000"/>
              </a:solidFill>
              <a:highlight>
                <a:srgbClr val="FFFFFF"/>
              </a:highlight>
              <a:latin typeface="Arial"/>
            </a:endParaRPr>
          </a:p>
          <a:p>
            <a:r>
              <a:rPr lang="en-US" sz="1000" b="1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                        </a:t>
            </a:r>
            <a:r>
              <a:rPr lang="en-US" sz="1000" b="1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&lt;</a:t>
            </a:r>
            <a:r>
              <a:rPr lang="en-US" sz="1000" b="1" dirty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EmailMessageObj:To</a:t>
            </a:r>
            <a:r>
              <a:rPr lang="en-US" sz="1000" b="1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&gt;</a:t>
            </a:r>
            <a:endParaRPr lang="en-US" sz="1000" b="1" dirty="0">
              <a:solidFill>
                <a:srgbClr val="000000"/>
              </a:solidFill>
              <a:highlight>
                <a:srgbClr val="FFFFFF"/>
              </a:highlight>
              <a:latin typeface="Arial"/>
            </a:endParaRPr>
          </a:p>
          <a:p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                            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&lt;</a:t>
            </a:r>
            <a:r>
              <a:rPr lang="en-US" sz="1000" dirty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EmailMessageObj:Recipient</a:t>
            </a:r>
            <a:r>
              <a:rPr lang="en-US" sz="1000" dirty="0">
                <a:solidFill>
                  <a:srgbClr val="FF0000"/>
                </a:solidFill>
                <a:highlight>
                  <a:srgbClr val="FFFFFF"/>
                </a:highlight>
                <a:latin typeface="Arial"/>
              </a:rPr>
              <a:t> category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="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e-mail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"&gt;</a:t>
            </a:r>
            <a:endParaRPr lang="en-US" sz="1000" dirty="0">
              <a:solidFill>
                <a:srgbClr val="000000"/>
              </a:solidFill>
              <a:highlight>
                <a:srgbClr val="FFFFFF"/>
              </a:highlight>
              <a:latin typeface="Arial"/>
            </a:endParaRPr>
          </a:p>
          <a:p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                                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&lt;</a:t>
            </a:r>
            <a:r>
              <a:rPr lang="en-US" sz="1000" dirty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AddressObj:Address_Value</a:t>
            </a:r>
            <a:r>
              <a:rPr lang="en-US" sz="1000" dirty="0">
                <a:solidFill>
                  <a:srgbClr val="FF0000"/>
                </a:solidFill>
                <a:highlight>
                  <a:srgbClr val="FFFFFF"/>
                </a:highlight>
                <a:latin typeface="Arial"/>
              </a:rPr>
              <a:t> datatype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="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String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"&gt;</a:t>
            </a:r>
            <a:r>
              <a:rPr lang="en-US" sz="1000" b="1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jsmith@gmail.com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&lt;/</a:t>
            </a:r>
            <a:r>
              <a:rPr lang="en-US" sz="1000" dirty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AddressObj:Address_Value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&gt;</a:t>
            </a:r>
            <a:endParaRPr lang="en-US" sz="1000" dirty="0">
              <a:solidFill>
                <a:srgbClr val="000000"/>
              </a:solidFill>
              <a:highlight>
                <a:srgbClr val="FFFFFF"/>
              </a:highlight>
              <a:latin typeface="Arial"/>
            </a:endParaRPr>
          </a:p>
          <a:p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                            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&lt;/</a:t>
            </a:r>
            <a:r>
              <a:rPr lang="en-US" sz="1000" dirty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EmailMessageObj:Recipient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&gt;</a:t>
            </a:r>
            <a:endParaRPr lang="en-US" sz="1000" dirty="0">
              <a:solidFill>
                <a:srgbClr val="000000"/>
              </a:solidFill>
              <a:highlight>
                <a:srgbClr val="FFFFFF"/>
              </a:highlight>
              <a:latin typeface="Arial"/>
            </a:endParaRPr>
          </a:p>
          <a:p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                        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&lt;/</a:t>
            </a:r>
            <a:r>
              <a:rPr lang="en-US" sz="1000" dirty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EmailMessageObj:To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&gt;</a:t>
            </a:r>
            <a:endParaRPr lang="en-US" sz="1000" dirty="0">
              <a:solidFill>
                <a:srgbClr val="000000"/>
              </a:solidFill>
              <a:highlight>
                <a:srgbClr val="FFFFFF"/>
              </a:highlight>
              <a:latin typeface="Arial"/>
            </a:endParaRPr>
          </a:p>
          <a:p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                        </a:t>
            </a:r>
            <a:r>
              <a:rPr lang="en-US" sz="1000" b="1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&lt;</a:t>
            </a:r>
            <a:r>
              <a:rPr lang="en-US" sz="1000" b="1" dirty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EmailMessageObj:From</a:t>
            </a:r>
            <a:r>
              <a:rPr lang="en-US" sz="1000" b="1" dirty="0">
                <a:solidFill>
                  <a:srgbClr val="FF0000"/>
                </a:solidFill>
                <a:highlight>
                  <a:srgbClr val="FFFFFF"/>
                </a:highlight>
                <a:latin typeface="Arial"/>
              </a:rPr>
              <a:t> category</a:t>
            </a:r>
            <a:r>
              <a:rPr lang="en-US" sz="1000" b="1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="</a:t>
            </a:r>
            <a:r>
              <a:rPr lang="en-US" sz="1000" b="1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e-mail</a:t>
            </a:r>
            <a:r>
              <a:rPr lang="en-US" sz="1000" b="1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"&gt;</a:t>
            </a:r>
            <a:endParaRPr lang="en-US" sz="1000" b="1" dirty="0">
              <a:solidFill>
                <a:srgbClr val="000000"/>
              </a:solidFill>
              <a:highlight>
                <a:srgbClr val="FFFFFF"/>
              </a:highlight>
              <a:latin typeface="Arial"/>
            </a:endParaRPr>
          </a:p>
          <a:p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                            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&lt;</a:t>
            </a:r>
            <a:r>
              <a:rPr lang="en-US" sz="1000" dirty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AddressObj:Address_Value</a:t>
            </a:r>
            <a:r>
              <a:rPr lang="en-US" sz="1000" dirty="0">
                <a:solidFill>
                  <a:srgbClr val="FF0000"/>
                </a:solidFill>
                <a:highlight>
                  <a:srgbClr val="FFFFFF"/>
                </a:highlight>
                <a:latin typeface="Arial"/>
              </a:rPr>
              <a:t> datatype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="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String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"&gt;</a:t>
            </a:r>
            <a:r>
              <a:rPr lang="en-US" sz="1000" b="1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jdoe@state.gov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&lt;/</a:t>
            </a:r>
            <a:r>
              <a:rPr lang="en-US" sz="1000" dirty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AddressObj:Address_Value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&gt;</a:t>
            </a:r>
            <a:endParaRPr lang="en-US" sz="1000" dirty="0">
              <a:solidFill>
                <a:srgbClr val="000000"/>
              </a:solidFill>
              <a:highlight>
                <a:srgbClr val="FFFFFF"/>
              </a:highlight>
              <a:latin typeface="Arial"/>
            </a:endParaRPr>
          </a:p>
          <a:p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                        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&lt;/</a:t>
            </a:r>
            <a:r>
              <a:rPr lang="en-US" sz="1000" dirty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EmailMessageObj:From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&gt;</a:t>
            </a:r>
            <a:endParaRPr lang="en-US" sz="1000" dirty="0">
              <a:solidFill>
                <a:srgbClr val="000000"/>
              </a:solidFill>
              <a:highlight>
                <a:srgbClr val="FFFFFF"/>
              </a:highlight>
              <a:latin typeface="Arial"/>
            </a:endParaRPr>
          </a:p>
          <a:p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                        </a:t>
            </a:r>
            <a:r>
              <a:rPr lang="en-US" sz="1000" b="1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&lt;</a:t>
            </a:r>
            <a:r>
              <a:rPr lang="en-US" sz="1000" b="1" dirty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EmailMessageObj:Subject</a:t>
            </a:r>
            <a:r>
              <a:rPr lang="en-US" sz="1000" b="1" dirty="0">
                <a:solidFill>
                  <a:srgbClr val="FF0000"/>
                </a:solidFill>
                <a:highlight>
                  <a:srgbClr val="FFFFFF"/>
                </a:highlight>
                <a:latin typeface="Arial"/>
              </a:rPr>
              <a:t> datatype</a:t>
            </a:r>
            <a:r>
              <a:rPr lang="en-US" sz="1000" b="1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="</a:t>
            </a:r>
            <a:r>
              <a:rPr lang="en-US" sz="1000" b="1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String</a:t>
            </a:r>
            <a:r>
              <a:rPr lang="en-US" sz="1000" b="1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"&gt;</a:t>
            </a:r>
            <a:r>
              <a:rPr lang="en-US" sz="1000" b="1" dirty="0" err="1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Fw:Draft</a:t>
            </a:r>
            <a:r>
              <a:rPr lang="en-US" sz="1000" b="1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 US-China Joint Statement</a:t>
            </a:r>
            <a:r>
              <a:rPr lang="en-US" sz="1000" b="1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&lt;/</a:t>
            </a:r>
            <a:r>
              <a:rPr lang="en-US" sz="1000" b="1" dirty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EmailMessageObj:Subject</a:t>
            </a:r>
            <a:r>
              <a:rPr lang="en-US" sz="1000" b="1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&gt;</a:t>
            </a:r>
            <a:endParaRPr lang="en-US" sz="1000" b="1" dirty="0">
              <a:solidFill>
                <a:srgbClr val="000000"/>
              </a:solidFill>
              <a:highlight>
                <a:srgbClr val="FFFFFF"/>
              </a:highlight>
              <a:latin typeface="Arial"/>
            </a:endParaRPr>
          </a:p>
          <a:p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                        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&lt;</a:t>
            </a:r>
            <a:r>
              <a:rPr lang="en-US" sz="1000" dirty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EmailMessageObj:Date</a:t>
            </a:r>
            <a:r>
              <a:rPr lang="en-US" sz="1000" dirty="0">
                <a:solidFill>
                  <a:srgbClr val="FF0000"/>
                </a:solidFill>
                <a:highlight>
                  <a:srgbClr val="FFFFFF"/>
                </a:highlight>
                <a:latin typeface="Arial"/>
              </a:rPr>
              <a:t> datatype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="</a:t>
            </a:r>
            <a:r>
              <a:rPr lang="en-US" sz="1000" dirty="0" err="1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DateTime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"&gt;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2011-01-05T12:48:50+08:00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&lt;/</a:t>
            </a:r>
            <a:r>
              <a:rPr lang="en-US" sz="1000" dirty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EmailMessageObj:Date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&gt;</a:t>
            </a:r>
            <a:endParaRPr lang="en-US" sz="1000" dirty="0">
              <a:solidFill>
                <a:srgbClr val="000000"/>
              </a:solidFill>
              <a:highlight>
                <a:srgbClr val="FFFFFF"/>
              </a:highlight>
              <a:latin typeface="Arial"/>
            </a:endParaRPr>
          </a:p>
          <a:p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                        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&lt;</a:t>
            </a:r>
            <a:r>
              <a:rPr lang="en-US" sz="1000" dirty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EmailMessageObj:Message_ID</a:t>
            </a:r>
            <a:r>
              <a:rPr lang="en-US" sz="1000" dirty="0">
                <a:solidFill>
                  <a:srgbClr val="FF0000"/>
                </a:solidFill>
                <a:highlight>
                  <a:srgbClr val="FFFFFF"/>
                </a:highlight>
                <a:latin typeface="Arial"/>
              </a:rPr>
              <a:t> datatype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="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String</a:t>
            </a:r>
            <a:r>
              <a:rPr lang="en-US" sz="1000" dirty="0" smtClean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"&gt;</a:t>
            </a:r>
          </a:p>
          <a:p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	</a:t>
            </a:r>
            <a:r>
              <a:rPr lang="en-US" sz="1000" dirty="0" smtClean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		</a:t>
            </a:r>
            <a:r>
              <a:rPr lang="en-US" sz="1000" dirty="0" smtClean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CAF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=+=</a:t>
            </a:r>
            <a:r>
              <a:rPr lang="en-US" sz="1000" dirty="0" smtClean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fCSNqaNnR=wom=Y6xP09r_wfKjsm0hvY3wJYTGEzGyPkw@mail.gmail.com</a:t>
            </a:r>
          </a:p>
          <a:p>
            <a:r>
              <a:rPr lang="en-US" sz="1000" dirty="0" smtClean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                        </a:t>
            </a:r>
            <a:r>
              <a:rPr lang="en-US" sz="1000" dirty="0" smtClean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&lt;/</a:t>
            </a:r>
            <a:r>
              <a:rPr lang="en-US" sz="1000" dirty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EmailMessageObj:Message_ID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&gt;</a:t>
            </a:r>
            <a:endParaRPr lang="en-US" sz="1000" dirty="0">
              <a:solidFill>
                <a:srgbClr val="000000"/>
              </a:solidFill>
              <a:highlight>
                <a:srgbClr val="FFFFFF"/>
              </a:highlight>
              <a:latin typeface="Arial"/>
            </a:endParaRPr>
          </a:p>
          <a:p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                    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&lt;/</a:t>
            </a:r>
            <a:r>
              <a:rPr lang="en-US" sz="1000" dirty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EmailMessageObj:Header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&gt;</a:t>
            </a:r>
            <a:endParaRPr lang="en-US" sz="1000" dirty="0">
              <a:solidFill>
                <a:srgbClr val="000000"/>
              </a:solidFill>
              <a:highlight>
                <a:srgbClr val="FFFFFF"/>
              </a:highlight>
              <a:latin typeface="Arial"/>
            </a:endParaRPr>
          </a:p>
          <a:p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                    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&lt;</a:t>
            </a:r>
            <a:r>
              <a:rPr lang="en-US" sz="1000" dirty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EmailMessageObj:Optional_Header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&gt;</a:t>
            </a:r>
            <a:endParaRPr lang="en-US" sz="1000" dirty="0">
              <a:solidFill>
                <a:srgbClr val="000000"/>
              </a:solidFill>
              <a:highlight>
                <a:srgbClr val="FFFFFF"/>
              </a:highlight>
              <a:latin typeface="Arial"/>
            </a:endParaRPr>
          </a:p>
          <a:p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                        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&lt;</a:t>
            </a:r>
            <a:r>
              <a:rPr lang="en-US" sz="1000" dirty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EmailMessageObj:</a:t>
            </a:r>
            <a:r>
              <a:rPr lang="en-US" sz="1000" b="1" dirty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Content-Type</a:t>
            </a:r>
            <a:r>
              <a:rPr lang="en-US" sz="1000" dirty="0">
                <a:solidFill>
                  <a:srgbClr val="FF0000"/>
                </a:solidFill>
                <a:highlight>
                  <a:srgbClr val="FFFFFF"/>
                </a:highlight>
                <a:latin typeface="Arial"/>
              </a:rPr>
              <a:t> datatype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="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String</a:t>
            </a:r>
            <a:r>
              <a:rPr lang="en-US" sz="1000" dirty="0" smtClean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"&gt;</a:t>
            </a:r>
          </a:p>
          <a:p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	</a:t>
            </a:r>
            <a:r>
              <a:rPr lang="en-US" sz="1000" dirty="0" smtClean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		</a:t>
            </a:r>
            <a:r>
              <a:rPr lang="en-US" sz="1000" dirty="0" smtClean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multipart/mixed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; </a:t>
            </a:r>
            <a:r>
              <a:rPr lang="en-US" sz="1000" dirty="0" smtClean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boundary=90e6ba10b0e7fbf25104cdd9ad08</a:t>
            </a:r>
          </a:p>
          <a:p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 </a:t>
            </a:r>
            <a:r>
              <a:rPr lang="en-US" sz="1000" dirty="0" smtClean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                       </a:t>
            </a:r>
            <a:r>
              <a:rPr lang="en-US" sz="1000" dirty="0" smtClean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&lt;/</a:t>
            </a:r>
            <a:r>
              <a:rPr lang="en-US" sz="1000" dirty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EmailMessageObj:Content-Type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&gt;</a:t>
            </a:r>
            <a:endParaRPr lang="en-US" sz="1000" dirty="0">
              <a:solidFill>
                <a:srgbClr val="000000"/>
              </a:solidFill>
              <a:highlight>
                <a:srgbClr val="FFFFFF"/>
              </a:highlight>
              <a:latin typeface="Arial"/>
            </a:endParaRPr>
          </a:p>
          <a:p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                        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&lt;</a:t>
            </a:r>
            <a:r>
              <a:rPr lang="en-US" sz="1000" dirty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EmailMessageObj:</a:t>
            </a:r>
            <a:r>
              <a:rPr lang="en-US" sz="1000" b="1" dirty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MIME-Version</a:t>
            </a:r>
            <a:r>
              <a:rPr lang="en-US" sz="1000" dirty="0">
                <a:solidFill>
                  <a:srgbClr val="FF0000"/>
                </a:solidFill>
                <a:highlight>
                  <a:srgbClr val="FFFFFF"/>
                </a:highlight>
                <a:latin typeface="Arial"/>
              </a:rPr>
              <a:t> datatype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="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String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"&gt;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1.0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&lt;/</a:t>
            </a:r>
            <a:r>
              <a:rPr lang="en-US" sz="1000" dirty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EmailMessageObj:MIME-Version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&gt;</a:t>
            </a:r>
            <a:endParaRPr lang="en-US" sz="1000" dirty="0">
              <a:solidFill>
                <a:srgbClr val="000000"/>
              </a:solidFill>
              <a:highlight>
                <a:srgbClr val="FFFFFF"/>
              </a:highlight>
              <a:latin typeface="Arial"/>
            </a:endParaRPr>
          </a:p>
          <a:p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                        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&lt;</a:t>
            </a:r>
            <a:r>
              <a:rPr lang="en-US" sz="1000" dirty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EmailMessageObj:</a:t>
            </a:r>
            <a:r>
              <a:rPr lang="en-US" sz="1000" b="1" dirty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X-Mailer</a:t>
            </a:r>
            <a:r>
              <a:rPr lang="en-US" sz="1000" dirty="0">
                <a:solidFill>
                  <a:srgbClr val="FF0000"/>
                </a:solidFill>
                <a:highlight>
                  <a:srgbClr val="FFFFFF"/>
                </a:highlight>
                <a:latin typeface="Arial"/>
              </a:rPr>
              <a:t> datatype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="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String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"&gt;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Microsoft CDO for Windows 2000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&lt;/</a:t>
            </a:r>
            <a:r>
              <a:rPr lang="en-US" sz="1000" dirty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EmailMessageObj:X-Mailer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&gt;</a:t>
            </a:r>
            <a:endParaRPr lang="en-US" sz="1000" dirty="0">
              <a:solidFill>
                <a:srgbClr val="000000"/>
              </a:solidFill>
              <a:highlight>
                <a:srgbClr val="FFFFFF"/>
              </a:highlight>
              <a:latin typeface="Arial"/>
            </a:endParaRPr>
          </a:p>
          <a:p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                    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&lt;/</a:t>
            </a:r>
            <a:r>
              <a:rPr lang="en-US" sz="1000" dirty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EmailMessageObj:Optional_Header</a:t>
            </a:r>
            <a:r>
              <a:rPr lang="en-US" sz="1000" dirty="0" smtClean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&gt;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5043" y="63227"/>
            <a:ext cx="808957" cy="808957"/>
          </a:xfrm>
          <a:prstGeom prst="rect">
            <a:avLst/>
          </a:prstGeom>
        </p:spPr>
      </p:pic>
      <p:sp>
        <p:nvSpPr>
          <p:cNvPr id="6" name="Title 2"/>
          <p:cNvSpPr txBox="1">
            <a:spLocks/>
          </p:cNvSpPr>
          <p:nvPr/>
        </p:nvSpPr>
        <p:spPr>
          <a:xfrm>
            <a:off x="609600" y="228600"/>
            <a:ext cx="8229600" cy="9445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ts val="3200"/>
              </a:lnSpc>
              <a:spcBef>
                <a:spcPct val="0"/>
              </a:spcBef>
              <a:buNone/>
              <a:defRPr lang="en-US" sz="2800" b="1" kern="1200">
                <a:solidFill>
                  <a:schemeClr val="tx2"/>
                </a:solidFill>
                <a:latin typeface="Helvetica LT Std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Email Message Object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43259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10540" y="5049309"/>
            <a:ext cx="8300085" cy="1408641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19053" y="1314450"/>
            <a:ext cx="8674101" cy="517044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dirty="0"/>
              <a:t>Cyber threat information (particularly indicators) sharing is not new</a:t>
            </a:r>
          </a:p>
          <a:p>
            <a:pPr marL="0" indent="0" algn="ctr">
              <a:spcBef>
                <a:spcPts val="1800"/>
              </a:spcBef>
              <a:buNone/>
            </a:pPr>
            <a:r>
              <a:rPr lang="en-US" sz="2400" dirty="0" smtClean="0"/>
              <a:t>Typically </a:t>
            </a:r>
            <a:r>
              <a:rPr lang="en-US" sz="2400" dirty="0"/>
              <a:t>very </a:t>
            </a:r>
            <a:r>
              <a:rPr lang="en-US" sz="2400" dirty="0" smtClean="0"/>
              <a:t>atomic and </a:t>
            </a:r>
            <a:r>
              <a:rPr lang="en-US" sz="2400" dirty="0"/>
              <a:t>very limited in </a:t>
            </a:r>
            <a:r>
              <a:rPr lang="en-US" sz="2400" dirty="0" smtClean="0"/>
              <a:t>sophistication </a:t>
            </a:r>
          </a:p>
          <a:p>
            <a:pPr marL="0" lvl="1" indent="0" algn="ctr">
              <a:buSzPct val="120000"/>
              <a:buNone/>
            </a:pPr>
            <a:r>
              <a:rPr lang="en-US" dirty="0"/>
              <a:t>IP lists, File hashes, URLs, email addresses, etc</a:t>
            </a:r>
            <a:r>
              <a:rPr lang="en-US" dirty="0" smtClean="0"/>
              <a:t>.</a:t>
            </a:r>
            <a:endParaRPr lang="en-US" sz="2400" dirty="0" smtClean="0"/>
          </a:p>
          <a:p>
            <a:pPr marL="0" indent="0" algn="ctr">
              <a:spcBef>
                <a:spcPts val="1800"/>
              </a:spcBef>
              <a:buNone/>
            </a:pPr>
            <a:r>
              <a:rPr lang="en-US" sz="2400" dirty="0" smtClean="0"/>
              <a:t>Most sharing is unstructured &amp; human-to-human</a:t>
            </a:r>
          </a:p>
          <a:p>
            <a:pPr marL="0" indent="0" algn="ctr">
              <a:spcBef>
                <a:spcPts val="1800"/>
              </a:spcBef>
              <a:buNone/>
            </a:pPr>
            <a:r>
              <a:rPr lang="en-US" sz="2400" dirty="0" smtClean="0"/>
              <a:t>Recent trends of </a:t>
            </a:r>
            <a:r>
              <a:rPr lang="en-US" sz="2400" dirty="0"/>
              <a:t>machine-to-machine transfer of </a:t>
            </a:r>
            <a:r>
              <a:rPr lang="en-US" sz="2400" dirty="0" smtClean="0"/>
              <a:t>simple/atomic indicators</a:t>
            </a:r>
          </a:p>
          <a:p>
            <a:pPr marL="0" indent="0" algn="ctr">
              <a:buNone/>
            </a:pPr>
            <a:endParaRPr lang="en-US" sz="2400" dirty="0" smtClean="0"/>
          </a:p>
          <a:p>
            <a:pPr marL="0" indent="0" algn="ctr">
              <a:lnSpc>
                <a:spcPct val="100000"/>
              </a:lnSpc>
              <a:buNone/>
            </a:pPr>
            <a:r>
              <a:rPr lang="en-US" sz="3200" b="1" dirty="0" smtClean="0"/>
              <a:t>STIX aims </a:t>
            </a:r>
            <a:r>
              <a:rPr lang="en-US" sz="3200" b="1" dirty="0"/>
              <a:t>to </a:t>
            </a:r>
            <a:r>
              <a:rPr lang="en-US" sz="3200" b="1" dirty="0" smtClean="0"/>
              <a:t>enable sharing of more </a:t>
            </a:r>
            <a:r>
              <a:rPr lang="en-US" sz="3200" b="1" dirty="0"/>
              <a:t>expressive </a:t>
            </a:r>
            <a:r>
              <a:rPr lang="en-US" sz="3200" b="1" dirty="0" smtClean="0"/>
              <a:t>indicators </a:t>
            </a:r>
            <a:r>
              <a:rPr lang="en-US" sz="3200" b="1" dirty="0"/>
              <a:t>as well as other full-spectrum cyber threat </a:t>
            </a:r>
            <a:r>
              <a:rPr lang="en-US" sz="3200" b="1" dirty="0" smtClean="0"/>
              <a:t>information.</a:t>
            </a:r>
            <a:r>
              <a:rPr lang="en-US" sz="3200" b="1" dirty="0" smtClean="0">
                <a:latin typeface="Helvetica LT Std"/>
              </a:rPr>
              <a:t> </a:t>
            </a:r>
            <a:endParaRPr lang="en-US" sz="3200" b="1" dirty="0">
              <a:latin typeface="Helvetica LT Std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10540" y="257175"/>
            <a:ext cx="8633459" cy="74932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ts val="3200"/>
              </a:lnSpc>
              <a:spcBef>
                <a:spcPct val="0"/>
              </a:spcBef>
              <a:buNone/>
              <a:defRPr lang="en-US" sz="2800" b="1" kern="1200">
                <a:solidFill>
                  <a:schemeClr val="tx2"/>
                </a:solidFill>
                <a:latin typeface="Helvetica LT Std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sz="2700" dirty="0" smtClean="0"/>
              <a:t>Information Sharing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2447367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  <p:animClr clrSpc="rgb" dir="cw">
                                      <p:cBhvr>
                                        <p:cTn id="5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02166" y="1401233"/>
            <a:ext cx="8644467" cy="5249334"/>
          </a:xfrm>
        </p:spPr>
        <p:txBody>
          <a:bodyPr/>
          <a:lstStyle/>
          <a:p>
            <a:pPr marL="0" indent="0">
              <a:buNone/>
            </a:pP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&lt;</a:t>
            </a:r>
            <a:r>
              <a:rPr lang="en-US" sz="1000" dirty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EmailMessageObj:</a:t>
            </a:r>
            <a:r>
              <a:rPr lang="en-US" sz="1000" b="1" dirty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Raw_Body</a:t>
            </a:r>
            <a:r>
              <a:rPr lang="en-US" sz="1000" dirty="0">
                <a:solidFill>
                  <a:srgbClr val="FF0000"/>
                </a:solidFill>
                <a:highlight>
                  <a:srgbClr val="FFFFFF"/>
                </a:highlight>
                <a:latin typeface="Arial"/>
              </a:rPr>
              <a:t> datatype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="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String</a:t>
            </a:r>
            <a:r>
              <a:rPr lang="en-US" sz="1000" dirty="0" smtClean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"&gt;</a:t>
            </a:r>
          </a:p>
          <a:p>
            <a:pPr marL="0" indent="0">
              <a:buNone/>
            </a:pPr>
            <a:endParaRPr lang="en-US" sz="1000" dirty="0" smtClean="0">
              <a:solidFill>
                <a:srgbClr val="0000FF"/>
              </a:solidFill>
              <a:highlight>
                <a:srgbClr val="FFFFFF"/>
              </a:highlight>
              <a:latin typeface="Arial"/>
            </a:endParaRPr>
          </a:p>
          <a:p>
            <a:pPr marL="0" indent="0">
              <a:buNone/>
            </a:pPr>
            <a:r>
              <a:rPr lang="en-US" sz="1000" dirty="0" smtClean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	&lt;![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CDATA[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 </a:t>
            </a:r>
            <a:r>
              <a:rPr lang="en-US" sz="1000" dirty="0" smtClean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 …&lt;!– Raw body content would be inline here </a:t>
            </a:r>
            <a:r>
              <a:rPr lang="en-US" sz="1000" dirty="0" smtClean="0">
                <a:solidFill>
                  <a:srgbClr val="000000"/>
                </a:solidFill>
                <a:highlight>
                  <a:srgbClr val="FFFFFF"/>
                </a:highlight>
                <a:latin typeface="Arial"/>
                <a:sym typeface="Wingdings" pitchFamily="2" charset="2"/>
              </a:rPr>
              <a:t>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sym typeface="Wingdings" pitchFamily="2" charset="2"/>
              </a:rPr>
              <a:t> </a:t>
            </a:r>
            <a:r>
              <a:rPr lang="en-US" sz="1000" dirty="0" smtClean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]]&gt;</a:t>
            </a:r>
          </a:p>
          <a:p>
            <a:pPr marL="0" indent="0">
              <a:buNone/>
            </a:pPr>
            <a:endParaRPr lang="en-US" sz="1000" dirty="0" smtClean="0">
              <a:solidFill>
                <a:srgbClr val="0000FF"/>
              </a:solidFill>
              <a:highlight>
                <a:srgbClr val="FFFFFF"/>
              </a:highlight>
              <a:latin typeface="Arial"/>
            </a:endParaRPr>
          </a:p>
          <a:p>
            <a:pPr marL="0" indent="0">
              <a:buNone/>
            </a:pPr>
            <a:r>
              <a:rPr lang="en-US" sz="1000" dirty="0" smtClean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&lt;/</a:t>
            </a:r>
            <a:r>
              <a:rPr lang="en-US" sz="1000" dirty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EmailMessageObj:Raw_Body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&gt;</a:t>
            </a:r>
            <a:endParaRPr lang="en-US" sz="1000" dirty="0">
              <a:solidFill>
                <a:srgbClr val="000000"/>
              </a:solidFill>
              <a:highlight>
                <a:srgbClr val="FFFFFF"/>
              </a:highlight>
              <a:latin typeface="Arial"/>
            </a:endParaRPr>
          </a:p>
          <a:p>
            <a:pPr marL="0" indent="0">
              <a:buNone/>
            </a:pPr>
            <a:r>
              <a:rPr lang="en-US" sz="1000" dirty="0" smtClean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&lt;</a:t>
            </a:r>
            <a:r>
              <a:rPr lang="en-US" sz="1000" dirty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EmailMessageObj:</a:t>
            </a:r>
            <a:r>
              <a:rPr lang="en-US" sz="1000" b="1" dirty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Raw_Header</a:t>
            </a:r>
            <a:r>
              <a:rPr lang="en-US" sz="1000" dirty="0">
                <a:solidFill>
                  <a:srgbClr val="FF0000"/>
                </a:solidFill>
                <a:highlight>
                  <a:srgbClr val="FFFFFF"/>
                </a:highlight>
                <a:latin typeface="Arial"/>
              </a:rPr>
              <a:t> datatype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="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String</a:t>
            </a:r>
            <a:r>
              <a:rPr lang="en-US" sz="1000" dirty="0" smtClean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"&gt;</a:t>
            </a:r>
          </a:p>
          <a:p>
            <a:pPr marL="0" indent="0">
              <a:buNone/>
            </a:pPr>
            <a:endParaRPr lang="en-US" sz="1000" dirty="0">
              <a:solidFill>
                <a:srgbClr val="0000FF"/>
              </a:solidFill>
              <a:highlight>
                <a:srgbClr val="FFFFFF"/>
              </a:highlight>
              <a:latin typeface="Arial"/>
            </a:endParaRPr>
          </a:p>
          <a:p>
            <a:pPr marL="0" indent="0">
              <a:buNone/>
            </a:pPr>
            <a:r>
              <a:rPr lang="en-US" sz="1000" dirty="0" smtClean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	&lt;![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CDATA[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 </a:t>
            </a:r>
            <a:r>
              <a:rPr lang="en-US" sz="1000" dirty="0" smtClean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 …&lt;!– 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Raw </a:t>
            </a:r>
            <a:r>
              <a:rPr lang="en-US" sz="1000" dirty="0" smtClean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header 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content would be inline here </a:t>
            </a:r>
            <a:r>
              <a:rPr lang="en-US" sz="1000" dirty="0" smtClean="0">
                <a:solidFill>
                  <a:srgbClr val="000000"/>
                </a:solidFill>
                <a:highlight>
                  <a:srgbClr val="FFFFFF"/>
                </a:highlight>
                <a:latin typeface="Arial"/>
                <a:sym typeface="Wingdings" pitchFamily="2" charset="2"/>
              </a:rPr>
              <a:t></a:t>
            </a:r>
            <a:r>
              <a:rPr lang="en-US" sz="1000" dirty="0" smtClean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 </a:t>
            </a:r>
            <a:r>
              <a:rPr lang="en-US" sz="1000" dirty="0" smtClean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]]&gt;</a:t>
            </a:r>
          </a:p>
          <a:p>
            <a:pPr marL="0" indent="0">
              <a:buNone/>
            </a:pPr>
            <a:endParaRPr lang="en-US" sz="1000" dirty="0" smtClean="0">
              <a:solidFill>
                <a:srgbClr val="0000FF"/>
              </a:solidFill>
              <a:highlight>
                <a:srgbClr val="FFFFFF"/>
              </a:highlight>
              <a:latin typeface="Arial"/>
            </a:endParaRPr>
          </a:p>
          <a:p>
            <a:pPr marL="0" indent="0">
              <a:buNone/>
            </a:pPr>
            <a:r>
              <a:rPr lang="en-US" sz="1000" dirty="0" smtClean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&lt;/</a:t>
            </a:r>
            <a:r>
              <a:rPr lang="en-US" sz="1000" dirty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EmailMessageObj:Raw_Header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&gt;</a:t>
            </a:r>
            <a:endParaRPr lang="en-US" sz="1000" dirty="0">
              <a:solidFill>
                <a:srgbClr val="000000"/>
              </a:solidFill>
              <a:highlight>
                <a:srgbClr val="FFFFFF"/>
              </a:highlight>
              <a:latin typeface="Arial"/>
            </a:endParaRPr>
          </a:p>
          <a:p>
            <a:pPr marL="0" indent="0">
              <a:buNone/>
            </a:pP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                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&lt;/</a:t>
            </a:r>
            <a:r>
              <a:rPr lang="en-US" sz="1000" dirty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cybox:Defined_Object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&gt;</a:t>
            </a:r>
            <a:endParaRPr lang="en-US" sz="1000" dirty="0">
              <a:solidFill>
                <a:srgbClr val="000000"/>
              </a:solidFill>
              <a:highlight>
                <a:srgbClr val="FFFFFF"/>
              </a:highlight>
              <a:latin typeface="Arial"/>
            </a:endParaRPr>
          </a:p>
          <a:p>
            <a:pPr marL="0" indent="0">
              <a:buNone/>
            </a:pP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                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&lt;</a:t>
            </a:r>
            <a:r>
              <a:rPr lang="en-US" sz="1000" dirty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cybox:</a:t>
            </a:r>
            <a:r>
              <a:rPr lang="en-US" sz="1000" b="1" dirty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Related_Objects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&gt;</a:t>
            </a:r>
            <a:endParaRPr lang="en-US" sz="1000" dirty="0">
              <a:solidFill>
                <a:srgbClr val="000000"/>
              </a:solidFill>
              <a:highlight>
                <a:srgbClr val="FFFFFF"/>
              </a:highlight>
              <a:latin typeface="Arial"/>
            </a:endParaRPr>
          </a:p>
          <a:p>
            <a:pPr marL="0" indent="0">
              <a:buNone/>
            </a:pP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                    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&lt;</a:t>
            </a:r>
            <a:r>
              <a:rPr lang="en-US" sz="1000" dirty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cybox:Related_Object</a:t>
            </a:r>
            <a:r>
              <a:rPr lang="en-US" sz="1000" dirty="0">
                <a:solidFill>
                  <a:srgbClr val="FF0000"/>
                </a:solidFill>
                <a:highlight>
                  <a:srgbClr val="FFFFFF"/>
                </a:highlight>
                <a:latin typeface="Arial"/>
              </a:rPr>
              <a:t> idref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="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cybox:object-6dcae276-30c8-11e2-8011-000c291a73d5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"</a:t>
            </a:r>
            <a:r>
              <a:rPr lang="en-US" sz="1000" dirty="0">
                <a:solidFill>
                  <a:srgbClr val="FF0000"/>
                </a:solidFill>
                <a:highlight>
                  <a:srgbClr val="FFFFFF"/>
                </a:highlight>
                <a:latin typeface="Arial"/>
              </a:rPr>
              <a:t> type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="</a:t>
            </a:r>
            <a:r>
              <a:rPr lang="en-US" sz="1000" b="1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File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"</a:t>
            </a:r>
            <a:r>
              <a:rPr lang="en-US" sz="1000" dirty="0">
                <a:solidFill>
                  <a:srgbClr val="FF0000"/>
                </a:solidFill>
                <a:highlight>
                  <a:srgbClr val="FFFFFF"/>
                </a:highlight>
                <a:latin typeface="Arial"/>
              </a:rPr>
              <a:t> relationship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="</a:t>
            </a:r>
            <a:r>
              <a:rPr lang="en-US" sz="1000" b="1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Contains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"/&gt;</a:t>
            </a:r>
            <a:endParaRPr lang="en-US" sz="1000" dirty="0">
              <a:solidFill>
                <a:srgbClr val="000000"/>
              </a:solidFill>
              <a:highlight>
                <a:srgbClr val="FFFFFF"/>
              </a:highlight>
              <a:latin typeface="Arial"/>
            </a:endParaRPr>
          </a:p>
          <a:p>
            <a:pPr marL="0" indent="0">
              <a:buNone/>
            </a:pP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                    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&lt;</a:t>
            </a:r>
            <a:r>
              <a:rPr lang="en-US" sz="1000" dirty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cybox:Related_Object</a:t>
            </a:r>
            <a:r>
              <a:rPr lang="en-US" sz="1000" dirty="0">
                <a:solidFill>
                  <a:srgbClr val="FF0000"/>
                </a:solidFill>
                <a:highlight>
                  <a:srgbClr val="FFFFFF"/>
                </a:highlight>
                <a:latin typeface="Arial"/>
              </a:rPr>
              <a:t> idref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="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cybox:object-afb6205d-4db6-44de-98d7-37a32ee4b012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"</a:t>
            </a:r>
            <a:r>
              <a:rPr lang="en-US" sz="1000" dirty="0">
                <a:solidFill>
                  <a:srgbClr val="FF0000"/>
                </a:solidFill>
                <a:highlight>
                  <a:srgbClr val="FFFFFF"/>
                </a:highlight>
                <a:latin typeface="Arial"/>
              </a:rPr>
              <a:t> type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="</a:t>
            </a:r>
            <a:r>
              <a:rPr lang="en-US" sz="1000" b="1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Artifact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"</a:t>
            </a:r>
            <a:r>
              <a:rPr lang="en-US" sz="1000" dirty="0">
                <a:solidFill>
                  <a:srgbClr val="FF0000"/>
                </a:solidFill>
                <a:highlight>
                  <a:srgbClr val="FFFFFF"/>
                </a:highlight>
                <a:latin typeface="Arial"/>
              </a:rPr>
              <a:t> relationship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="</a:t>
            </a:r>
            <a:r>
              <a:rPr lang="en-US" sz="1000" b="1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Contains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"/&gt;</a:t>
            </a:r>
            <a:endParaRPr lang="en-US" sz="1000" dirty="0">
              <a:solidFill>
                <a:srgbClr val="000000"/>
              </a:solidFill>
              <a:highlight>
                <a:srgbClr val="FFFFFF"/>
              </a:highlight>
              <a:latin typeface="Arial"/>
            </a:endParaRPr>
          </a:p>
          <a:p>
            <a:pPr marL="0" indent="0">
              <a:buNone/>
            </a:pP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                    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&lt;</a:t>
            </a:r>
            <a:r>
              <a:rPr lang="en-US" sz="1000" dirty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cybox:Related_Object</a:t>
            </a:r>
            <a:r>
              <a:rPr lang="en-US" sz="1000" dirty="0">
                <a:solidFill>
                  <a:srgbClr val="FF0000"/>
                </a:solidFill>
                <a:highlight>
                  <a:srgbClr val="FFFFFF"/>
                </a:highlight>
                <a:latin typeface="Arial"/>
              </a:rPr>
              <a:t> idref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="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cybox:guid-6dcb5fda-30c8-11e2-8011-000c291a73d5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"</a:t>
            </a:r>
            <a:r>
              <a:rPr lang="en-US" sz="1000" dirty="0">
                <a:solidFill>
                  <a:srgbClr val="FF0000"/>
                </a:solidFill>
                <a:highlight>
                  <a:srgbClr val="FFFFFF"/>
                </a:highlight>
                <a:latin typeface="Arial"/>
              </a:rPr>
              <a:t> type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="</a:t>
            </a:r>
            <a:r>
              <a:rPr lang="en-US" sz="1000" b="1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URL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"</a:t>
            </a:r>
            <a:r>
              <a:rPr lang="en-US" sz="1000" dirty="0">
                <a:solidFill>
                  <a:srgbClr val="FF0000"/>
                </a:solidFill>
                <a:highlight>
                  <a:srgbClr val="FFFFFF"/>
                </a:highlight>
                <a:latin typeface="Arial"/>
              </a:rPr>
              <a:t> relationship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="</a:t>
            </a:r>
            <a:r>
              <a:rPr lang="en-US" sz="1000" b="1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Contains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"/&gt;</a:t>
            </a:r>
            <a:endParaRPr lang="en-US" sz="1000" dirty="0">
              <a:solidFill>
                <a:srgbClr val="000000"/>
              </a:solidFill>
              <a:highlight>
                <a:srgbClr val="FFFFFF"/>
              </a:highlight>
              <a:latin typeface="Arial"/>
            </a:endParaRPr>
          </a:p>
          <a:p>
            <a:pPr marL="0" indent="0">
              <a:buNone/>
            </a:pP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                    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&lt;</a:t>
            </a:r>
            <a:r>
              <a:rPr lang="en-US" sz="1000" dirty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cybox:Related_Object</a:t>
            </a:r>
            <a:r>
              <a:rPr lang="en-US" sz="1000" dirty="0">
                <a:solidFill>
                  <a:srgbClr val="FF0000"/>
                </a:solidFill>
                <a:highlight>
                  <a:srgbClr val="FFFFFF"/>
                </a:highlight>
                <a:latin typeface="Arial"/>
              </a:rPr>
              <a:t> idref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="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cybox:guid-6ec9050e-30c8-11e2-8011-000c291a73d5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"</a:t>
            </a:r>
            <a:r>
              <a:rPr lang="en-US" sz="1000" dirty="0">
                <a:solidFill>
                  <a:srgbClr val="FF0000"/>
                </a:solidFill>
                <a:highlight>
                  <a:srgbClr val="FFFFFF"/>
                </a:highlight>
                <a:latin typeface="Arial"/>
              </a:rPr>
              <a:t> type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="</a:t>
            </a:r>
            <a:r>
              <a:rPr lang="en-US" sz="1000" b="1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URL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"</a:t>
            </a:r>
            <a:r>
              <a:rPr lang="en-US" sz="1000" dirty="0">
                <a:solidFill>
                  <a:srgbClr val="FF0000"/>
                </a:solidFill>
                <a:highlight>
                  <a:srgbClr val="FFFFFF"/>
                </a:highlight>
                <a:latin typeface="Arial"/>
              </a:rPr>
              <a:t> relationship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="</a:t>
            </a:r>
            <a:r>
              <a:rPr lang="en-US" sz="1000" b="1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Contains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"/&gt;</a:t>
            </a:r>
            <a:endParaRPr lang="en-US" sz="1000" dirty="0">
              <a:solidFill>
                <a:srgbClr val="000000"/>
              </a:solidFill>
              <a:highlight>
                <a:srgbClr val="FFFFFF"/>
              </a:highlight>
              <a:latin typeface="Arial"/>
            </a:endParaRPr>
          </a:p>
          <a:p>
            <a:pPr marL="0" indent="0">
              <a:buNone/>
            </a:pP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                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&lt;/</a:t>
            </a:r>
            <a:r>
              <a:rPr lang="en-US" sz="1000" dirty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cybox:Related_Objects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&gt;</a:t>
            </a:r>
            <a:endParaRPr lang="en-US" sz="1000" dirty="0">
              <a:solidFill>
                <a:srgbClr val="000000"/>
              </a:solidFill>
              <a:highlight>
                <a:srgbClr val="FFFFFF"/>
              </a:highlight>
              <a:latin typeface="Arial"/>
            </a:endParaRPr>
          </a:p>
          <a:p>
            <a:pPr marL="0" indent="0">
              <a:buNone/>
            </a:pP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            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&lt;/</a:t>
            </a:r>
            <a:r>
              <a:rPr lang="en-US" sz="1000" dirty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cybox:Object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&gt;</a:t>
            </a:r>
            <a:endParaRPr lang="en-US" sz="1000" dirty="0">
              <a:solidFill>
                <a:srgbClr val="000000"/>
              </a:solidFill>
              <a:highlight>
                <a:srgbClr val="FFFFFF"/>
              </a:highlight>
              <a:latin typeface="Arial"/>
            </a:endParaRPr>
          </a:p>
          <a:p>
            <a:pPr marL="0" indent="0">
              <a:buNone/>
            </a:pP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        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&lt;/</a:t>
            </a:r>
            <a:r>
              <a:rPr lang="en-US" sz="1000" dirty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cybox:Stateful_Measure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&gt;</a:t>
            </a:r>
            <a:endParaRPr lang="en-US" sz="1000" dirty="0">
              <a:solidFill>
                <a:srgbClr val="000000"/>
              </a:solidFill>
              <a:highlight>
                <a:srgbClr val="FFFFFF"/>
              </a:highlight>
              <a:latin typeface="Arial"/>
            </a:endParaRPr>
          </a:p>
          <a:p>
            <a:pPr marL="0" indent="0">
              <a:buNone/>
            </a:pP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    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&lt;/</a:t>
            </a:r>
            <a:r>
              <a:rPr lang="en-US" sz="1000" dirty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cybox:Observable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&gt;</a:t>
            </a:r>
            <a:endParaRPr lang="en-US" sz="1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5043" y="63227"/>
            <a:ext cx="808957" cy="808957"/>
          </a:xfrm>
          <a:prstGeom prst="rect">
            <a:avLst/>
          </a:prstGeom>
        </p:spPr>
      </p:pic>
      <p:sp>
        <p:nvSpPr>
          <p:cNvPr id="5" name="Title 2"/>
          <p:cNvSpPr txBox="1">
            <a:spLocks/>
          </p:cNvSpPr>
          <p:nvPr/>
        </p:nvSpPr>
        <p:spPr>
          <a:xfrm>
            <a:off x="609600" y="228600"/>
            <a:ext cx="8229600" cy="9445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ts val="3200"/>
              </a:lnSpc>
              <a:spcBef>
                <a:spcPct val="0"/>
              </a:spcBef>
              <a:buNone/>
              <a:defRPr lang="en-US" sz="2800" b="1" kern="1200">
                <a:solidFill>
                  <a:schemeClr val="tx2"/>
                </a:solidFill>
                <a:latin typeface="Helvetica LT Std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Email Message Object (cont.)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0733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8083" y="1345203"/>
            <a:ext cx="8951039" cy="551279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&lt;</a:t>
            </a:r>
            <a:r>
              <a:rPr lang="en-US" sz="1000" dirty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cybox:Observable</a:t>
            </a:r>
            <a:r>
              <a:rPr lang="en-US" sz="1000" dirty="0">
                <a:solidFill>
                  <a:srgbClr val="FF0000"/>
                </a:solidFill>
                <a:highlight>
                  <a:srgbClr val="FFFFFF"/>
                </a:highlight>
                <a:latin typeface="Arial"/>
              </a:rPr>
              <a:t> id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="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cybox:observable-14ee6790-b83d-44f1-8604-92271efac9bf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"&gt;</a:t>
            </a:r>
            <a:endParaRPr lang="en-US" sz="1000" dirty="0">
              <a:solidFill>
                <a:srgbClr val="000000"/>
              </a:solidFill>
              <a:highlight>
                <a:srgbClr val="FFFFFF"/>
              </a:highlight>
              <a:latin typeface="Arial"/>
            </a:endParaRPr>
          </a:p>
          <a:p>
            <a:pPr marL="0" indent="0">
              <a:buNone/>
            </a:pP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      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&lt;</a:t>
            </a:r>
            <a:r>
              <a:rPr lang="en-US" sz="1000" dirty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cybox:Stateful_Measure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&gt;</a:t>
            </a:r>
            <a:endParaRPr lang="en-US" sz="1000" dirty="0">
              <a:solidFill>
                <a:srgbClr val="000000"/>
              </a:solidFill>
              <a:highlight>
                <a:srgbClr val="FFFFFF"/>
              </a:highlight>
              <a:latin typeface="Arial"/>
            </a:endParaRPr>
          </a:p>
          <a:p>
            <a:pPr marL="0" indent="0">
              <a:buNone/>
            </a:pP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          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&lt;</a:t>
            </a:r>
            <a:r>
              <a:rPr lang="en-US" sz="1000" dirty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cybox:Object</a:t>
            </a:r>
            <a:r>
              <a:rPr lang="en-US" sz="1000" dirty="0">
                <a:solidFill>
                  <a:srgbClr val="FF0000"/>
                </a:solidFill>
                <a:highlight>
                  <a:srgbClr val="FFFFFF"/>
                </a:highlight>
                <a:latin typeface="Arial"/>
              </a:rPr>
              <a:t> id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="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cybox:object-afb6205d-4db6-44de-98d7-37a32ee4b012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"&gt;</a:t>
            </a:r>
            <a:endParaRPr lang="en-US" sz="1000" dirty="0">
              <a:solidFill>
                <a:srgbClr val="000000"/>
              </a:solidFill>
              <a:highlight>
                <a:srgbClr val="FFFFFF"/>
              </a:highlight>
              <a:latin typeface="Arial"/>
            </a:endParaRPr>
          </a:p>
          <a:p>
            <a:pPr marL="0" indent="0">
              <a:buNone/>
            </a:pP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               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&lt;</a:t>
            </a:r>
            <a:r>
              <a:rPr lang="en-US" sz="1000" dirty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cybox:Defined_Object</a:t>
            </a:r>
            <a:r>
              <a:rPr lang="en-US" sz="1000" dirty="0">
                <a:solidFill>
                  <a:srgbClr val="FF0000"/>
                </a:solidFill>
                <a:highlight>
                  <a:srgbClr val="FFFFFF"/>
                </a:highlight>
                <a:latin typeface="Arial"/>
              </a:rPr>
              <a:t> xsi:type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="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Artifact:</a:t>
            </a:r>
            <a:r>
              <a:rPr lang="en-US" sz="1000" b="1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ArtifactType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"</a:t>
            </a:r>
            <a:r>
              <a:rPr lang="en-US" sz="1000" dirty="0">
                <a:solidFill>
                  <a:srgbClr val="FF0000"/>
                </a:solidFill>
                <a:highlight>
                  <a:srgbClr val="FFFFFF"/>
                </a:highlight>
                <a:latin typeface="Arial"/>
              </a:rPr>
              <a:t> type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="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File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"</a:t>
            </a:r>
            <a:r>
              <a:rPr lang="en-US" sz="1000" dirty="0">
                <a:solidFill>
                  <a:srgbClr val="FF0000"/>
                </a:solidFill>
                <a:highlight>
                  <a:srgbClr val="FFFFFF"/>
                </a:highlight>
                <a:latin typeface="Arial"/>
              </a:rPr>
              <a:t> content_type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="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application/pdf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"&gt;</a:t>
            </a:r>
            <a:endParaRPr lang="en-US" sz="1000" dirty="0">
              <a:solidFill>
                <a:srgbClr val="000000"/>
              </a:solidFill>
              <a:highlight>
                <a:srgbClr val="FFFFFF"/>
              </a:highlight>
              <a:latin typeface="Arial"/>
            </a:endParaRPr>
          </a:p>
          <a:p>
            <a:pPr marL="0" indent="0">
              <a:buNone/>
            </a:pP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	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&lt;</a:t>
            </a:r>
            <a:r>
              <a:rPr lang="en-US" sz="1000" dirty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Artifact:Hashes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&gt;</a:t>
            </a:r>
            <a:endParaRPr lang="en-US" sz="1000" dirty="0">
              <a:solidFill>
                <a:srgbClr val="000000"/>
              </a:solidFill>
              <a:highlight>
                <a:srgbClr val="FFFFFF"/>
              </a:highlight>
              <a:latin typeface="Arial"/>
            </a:endParaRPr>
          </a:p>
          <a:p>
            <a:pPr marL="0" indent="0">
              <a:buNone/>
            </a:pP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	     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&lt;</a:t>
            </a:r>
            <a:r>
              <a:rPr lang="en-US" sz="1000" dirty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Common:Hash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&gt;</a:t>
            </a:r>
            <a:endParaRPr lang="en-US" sz="1000" dirty="0">
              <a:solidFill>
                <a:srgbClr val="000000"/>
              </a:solidFill>
              <a:highlight>
                <a:srgbClr val="FFFFFF"/>
              </a:highlight>
              <a:latin typeface="Arial"/>
            </a:endParaRPr>
          </a:p>
          <a:p>
            <a:pPr marL="0" indent="0">
              <a:buNone/>
            </a:pP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	          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&lt;</a:t>
            </a:r>
            <a:r>
              <a:rPr lang="en-US" sz="1000" dirty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Common:Type</a:t>
            </a:r>
            <a:r>
              <a:rPr lang="en-US" sz="1000" dirty="0">
                <a:solidFill>
                  <a:srgbClr val="FF0000"/>
                </a:solidFill>
                <a:highlight>
                  <a:srgbClr val="FFFFFF"/>
                </a:highlight>
                <a:latin typeface="Arial"/>
              </a:rPr>
              <a:t> datatype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="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String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"&gt;</a:t>
            </a:r>
            <a:r>
              <a:rPr lang="en-US" sz="1000" b="1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MD5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&lt;/</a:t>
            </a:r>
            <a:r>
              <a:rPr lang="en-US" sz="1000" dirty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Common:Type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&gt;</a:t>
            </a:r>
            <a:endParaRPr lang="en-US" sz="1000" dirty="0">
              <a:solidFill>
                <a:srgbClr val="000000"/>
              </a:solidFill>
              <a:highlight>
                <a:srgbClr val="FFFFFF"/>
              </a:highlight>
              <a:latin typeface="Arial"/>
            </a:endParaRPr>
          </a:p>
          <a:p>
            <a:pPr marL="0" indent="0">
              <a:buNone/>
            </a:pP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	          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&lt;</a:t>
            </a:r>
            <a:r>
              <a:rPr lang="en-US" sz="1000" dirty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Common:Simple_Hash_Value</a:t>
            </a:r>
            <a:r>
              <a:rPr lang="en-US" sz="1000" dirty="0">
                <a:solidFill>
                  <a:srgbClr val="FF0000"/>
                </a:solidFill>
                <a:highlight>
                  <a:srgbClr val="FFFFFF"/>
                </a:highlight>
                <a:latin typeface="Arial"/>
              </a:rPr>
              <a:t> datatype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="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hexBinary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"&gt;</a:t>
            </a:r>
            <a:r>
              <a:rPr lang="en-US" sz="1000" b="1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cf2b3ad32a8a4cfb05e9dfc45875bd70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&lt;/</a:t>
            </a:r>
            <a:r>
              <a:rPr lang="en-US" sz="1000" dirty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Common:Simple_Hash_Value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&gt;</a:t>
            </a:r>
            <a:endParaRPr lang="en-US" sz="1000" dirty="0">
              <a:solidFill>
                <a:srgbClr val="000000"/>
              </a:solidFill>
              <a:highlight>
                <a:srgbClr val="FFFFFF"/>
              </a:highlight>
              <a:latin typeface="Arial"/>
            </a:endParaRPr>
          </a:p>
          <a:p>
            <a:pPr marL="0" indent="0">
              <a:buNone/>
            </a:pP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	     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&lt;/</a:t>
            </a:r>
            <a:r>
              <a:rPr lang="en-US" sz="1000" dirty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Common:Hash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&gt;</a:t>
            </a:r>
            <a:endParaRPr lang="en-US" sz="1000" dirty="0">
              <a:solidFill>
                <a:srgbClr val="000000"/>
              </a:solidFill>
              <a:highlight>
                <a:srgbClr val="FFFFFF"/>
              </a:highlight>
              <a:latin typeface="Arial"/>
            </a:endParaRPr>
          </a:p>
          <a:p>
            <a:pPr marL="0" indent="0">
              <a:buNone/>
            </a:pP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                  	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&lt;/</a:t>
            </a:r>
            <a:r>
              <a:rPr lang="en-US" sz="1000" dirty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Artifact:Hashes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&gt;</a:t>
            </a:r>
            <a:endParaRPr lang="en-US" sz="1000" dirty="0">
              <a:solidFill>
                <a:srgbClr val="000000"/>
              </a:solidFill>
              <a:highlight>
                <a:srgbClr val="FFFFFF"/>
              </a:highlight>
              <a:latin typeface="Arial"/>
            </a:endParaRPr>
          </a:p>
          <a:p>
            <a:pPr marL="0" indent="0">
              <a:buNone/>
            </a:pP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	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&lt;</a:t>
            </a:r>
            <a:r>
              <a:rPr lang="en-US" sz="1000" dirty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Artifact:Packaging</a:t>
            </a:r>
            <a:r>
              <a:rPr lang="en-US" sz="1000" dirty="0">
                <a:solidFill>
                  <a:srgbClr val="FF0000"/>
                </a:solidFill>
                <a:highlight>
                  <a:srgbClr val="FFFFFF"/>
                </a:highlight>
                <a:latin typeface="Arial"/>
              </a:rPr>
              <a:t> </a:t>
            </a:r>
            <a:r>
              <a:rPr lang="en-US" sz="1000" b="1" dirty="0">
                <a:solidFill>
                  <a:srgbClr val="FF0000"/>
                </a:solidFill>
                <a:highlight>
                  <a:srgbClr val="FFFFFF"/>
                </a:highlight>
                <a:latin typeface="Arial"/>
              </a:rPr>
              <a:t>is_compressed</a:t>
            </a:r>
            <a:r>
              <a:rPr lang="en-US" sz="1000" b="1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="</a:t>
            </a:r>
            <a:r>
              <a:rPr lang="en-US" sz="1000" b="1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false</a:t>
            </a:r>
            <a:r>
              <a:rPr lang="en-US" sz="1000" b="1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"</a:t>
            </a:r>
            <a:r>
              <a:rPr lang="en-US" sz="1000" b="1" dirty="0">
                <a:solidFill>
                  <a:srgbClr val="FF0000"/>
                </a:solidFill>
                <a:highlight>
                  <a:srgbClr val="FFFFFF"/>
                </a:highlight>
                <a:latin typeface="Arial"/>
              </a:rPr>
              <a:t> is_encrypted</a:t>
            </a:r>
            <a:r>
              <a:rPr lang="en-US" sz="1000" b="1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="</a:t>
            </a:r>
            <a:r>
              <a:rPr lang="en-US" sz="1000" b="1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false</a:t>
            </a:r>
            <a:r>
              <a:rPr lang="en-US" sz="1000" b="1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"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&gt;</a:t>
            </a:r>
            <a:endParaRPr lang="en-US" sz="1000" dirty="0">
              <a:solidFill>
                <a:srgbClr val="000000"/>
              </a:solidFill>
              <a:highlight>
                <a:srgbClr val="FFFFFF"/>
              </a:highlight>
              <a:latin typeface="Arial"/>
            </a:endParaRPr>
          </a:p>
          <a:p>
            <a:pPr marL="0" indent="0">
              <a:buNone/>
            </a:pP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	     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&lt;</a:t>
            </a:r>
            <a:r>
              <a:rPr lang="en-US" sz="1000" dirty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Artifact:</a:t>
            </a:r>
            <a:r>
              <a:rPr lang="en-US" sz="1000" b="1" dirty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Encoding</a:t>
            </a:r>
            <a:r>
              <a:rPr lang="en-US" sz="1000" dirty="0">
                <a:solidFill>
                  <a:srgbClr val="FF0000"/>
                </a:solidFill>
                <a:highlight>
                  <a:srgbClr val="FFFFFF"/>
                </a:highlight>
                <a:latin typeface="Arial"/>
              </a:rPr>
              <a:t> </a:t>
            </a:r>
            <a:r>
              <a:rPr lang="en-US" sz="1000" b="1" dirty="0">
                <a:solidFill>
                  <a:srgbClr val="FF0000"/>
                </a:solidFill>
                <a:highlight>
                  <a:srgbClr val="FFFFFF"/>
                </a:highlight>
                <a:latin typeface="Arial"/>
              </a:rPr>
              <a:t>algorithm</a:t>
            </a:r>
            <a:r>
              <a:rPr lang="en-US" sz="1000" b="1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="</a:t>
            </a:r>
            <a:r>
              <a:rPr lang="en-US" sz="1000" b="1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Base64</a:t>
            </a:r>
            <a:r>
              <a:rPr lang="en-US" sz="1000" b="1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"</a:t>
            </a:r>
            <a:r>
              <a:rPr lang="en-US" sz="1000" b="1" dirty="0">
                <a:solidFill>
                  <a:srgbClr val="FF0000"/>
                </a:solidFill>
                <a:highlight>
                  <a:srgbClr val="FFFFFF"/>
                </a:highlight>
                <a:latin typeface="Arial"/>
              </a:rPr>
              <a:t> character_set</a:t>
            </a:r>
            <a:r>
              <a:rPr lang="en-US" sz="1000" b="1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=</a:t>
            </a:r>
            <a:r>
              <a:rPr lang="en-US" sz="1000" b="1" dirty="0">
                <a:highlight>
                  <a:srgbClr val="FFFFFF"/>
                </a:highlight>
                <a:latin typeface="Arial"/>
              </a:rPr>
              <a:t>“iso-8859-1"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/&gt;</a:t>
            </a:r>
            <a:endParaRPr lang="en-US" sz="1000" dirty="0">
              <a:solidFill>
                <a:srgbClr val="000000"/>
              </a:solidFill>
              <a:highlight>
                <a:srgbClr val="FFFFFF"/>
              </a:highlight>
              <a:latin typeface="Arial"/>
            </a:endParaRPr>
          </a:p>
          <a:p>
            <a:pPr marL="0" indent="0">
              <a:buNone/>
            </a:pP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	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&lt;/</a:t>
            </a:r>
            <a:r>
              <a:rPr lang="en-US" sz="1000" dirty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Artifact:Packaging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&gt;</a:t>
            </a:r>
            <a:endParaRPr lang="en-US" sz="1000" dirty="0">
              <a:solidFill>
                <a:srgbClr val="000000"/>
              </a:solidFill>
              <a:highlight>
                <a:srgbClr val="FFFFFF"/>
              </a:highlight>
              <a:latin typeface="Arial"/>
            </a:endParaRPr>
          </a:p>
          <a:p>
            <a:pPr marL="0" indent="0">
              <a:buNone/>
            </a:pP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	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&lt;</a:t>
            </a:r>
            <a:r>
              <a:rPr lang="en-US" sz="1000" dirty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Artifact:</a:t>
            </a:r>
            <a:r>
              <a:rPr lang="en-US" sz="1000" b="1" dirty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Raw_Artifact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&gt;</a:t>
            </a:r>
            <a:endParaRPr lang="en-US" sz="1000" dirty="0">
              <a:solidFill>
                <a:srgbClr val="000000"/>
              </a:solidFill>
              <a:highlight>
                <a:srgbClr val="FFFFFF"/>
              </a:highlight>
              <a:latin typeface="Arial"/>
            </a:endParaRPr>
          </a:p>
          <a:p>
            <a:pPr marL="0" indent="0">
              <a:buNone/>
            </a:pP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JVBERi0xLjUNCiW1tbW1DQoxIDAgb2JqDQo8PC9UeXBlL0NhdGFsb2cvUGFnZXMgMiAwIFIvTGFuZyhlbi1VUykgL1N0cnVjdFRyZWVSb290IDEwNyAwIFIvTWFya0luZm88PC9NYXJrZWQgdHJ1ZT4+Pj4NCmVuZG9iag0KMiAwIG9iag0KPDwvVHlwZS9QYWdlcy9Db3VudCAyMC9La</a:t>
            </a:r>
          </a:p>
          <a:p>
            <a:pPr marL="0" indent="0">
              <a:buNone/>
            </a:pP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… </a:t>
            </a:r>
          </a:p>
          <a:p>
            <a:pPr marL="0" indent="0">
              <a:buNone/>
            </a:pPr>
            <a:r>
              <a:rPr lang="en-US" sz="1000" dirty="0">
                <a:solidFill>
                  <a:srgbClr val="000080"/>
                </a:solidFill>
                <a:highlight>
                  <a:srgbClr val="FFFFFF"/>
                </a:highlight>
                <a:latin typeface="Arial"/>
              </a:rPr>
              <a:t>&lt;!—The rest of the base64 encoded file content is not included within this document for space concerns. The full content is available in the example file. --&gt;</a:t>
            </a:r>
            <a:endParaRPr lang="en-US" sz="1000" dirty="0">
              <a:solidFill>
                <a:srgbClr val="000000"/>
              </a:solidFill>
              <a:highlight>
                <a:srgbClr val="FFFFFF"/>
              </a:highlight>
              <a:latin typeface="Arial"/>
            </a:endParaRPr>
          </a:p>
          <a:p>
            <a:pPr marL="0" indent="0">
              <a:buNone/>
            </a:pP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	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&lt;/</a:t>
            </a:r>
            <a:r>
              <a:rPr lang="en-US" sz="1000" dirty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Artifact:Raw_Artifact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&gt;</a:t>
            </a:r>
            <a:endParaRPr lang="en-US" sz="1000" dirty="0">
              <a:solidFill>
                <a:srgbClr val="000000"/>
              </a:solidFill>
              <a:highlight>
                <a:srgbClr val="FFFFFF"/>
              </a:highlight>
              <a:latin typeface="Arial"/>
            </a:endParaRPr>
          </a:p>
          <a:p>
            <a:pPr marL="0" indent="0">
              <a:buNone/>
            </a:pP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               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&lt;/</a:t>
            </a:r>
            <a:r>
              <a:rPr lang="en-US" sz="1000" dirty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cybox:Defined_Object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&gt;</a:t>
            </a:r>
            <a:endParaRPr lang="en-US" sz="1000" dirty="0">
              <a:solidFill>
                <a:srgbClr val="000000"/>
              </a:solidFill>
              <a:highlight>
                <a:srgbClr val="FFFFFF"/>
              </a:highlight>
              <a:latin typeface="Arial"/>
            </a:endParaRPr>
          </a:p>
          <a:p>
            <a:pPr marL="0" indent="0">
              <a:buNone/>
            </a:pP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               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&lt;</a:t>
            </a:r>
            <a:r>
              <a:rPr lang="en-US" sz="1000" dirty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cybox:Related_Objects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&gt;</a:t>
            </a:r>
            <a:endParaRPr lang="en-US" sz="1000" dirty="0">
              <a:solidFill>
                <a:srgbClr val="000000"/>
              </a:solidFill>
              <a:highlight>
                <a:srgbClr val="FFFFFF"/>
              </a:highlight>
              <a:latin typeface="Arial"/>
            </a:endParaRPr>
          </a:p>
          <a:p>
            <a:pPr marL="0" indent="0">
              <a:buNone/>
            </a:pP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	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&lt;</a:t>
            </a:r>
            <a:r>
              <a:rPr lang="en-US" sz="1000" dirty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cybox:Related_Object</a:t>
            </a:r>
            <a:r>
              <a:rPr lang="en-US" sz="1000" dirty="0">
                <a:solidFill>
                  <a:srgbClr val="FF0000"/>
                </a:solidFill>
                <a:highlight>
                  <a:srgbClr val="FFFFFF"/>
                </a:highlight>
                <a:latin typeface="Arial"/>
              </a:rPr>
              <a:t> idref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="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cybox:object-6dcae276-30c8-11e2-8011-000c291a73d5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"</a:t>
            </a:r>
            <a:r>
              <a:rPr lang="en-US" sz="1000" dirty="0">
                <a:solidFill>
                  <a:srgbClr val="FF0000"/>
                </a:solidFill>
                <a:highlight>
                  <a:srgbClr val="FFFFFF"/>
                </a:highlight>
                <a:latin typeface="Arial"/>
              </a:rPr>
              <a:t> type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="</a:t>
            </a:r>
            <a:r>
              <a:rPr lang="en-US" sz="1000" b="1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File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"</a:t>
            </a:r>
            <a:r>
              <a:rPr lang="en-US" sz="1000" dirty="0">
                <a:solidFill>
                  <a:srgbClr val="FF0000"/>
                </a:solidFill>
                <a:highlight>
                  <a:srgbClr val="FFFFFF"/>
                </a:highlight>
                <a:latin typeface="Arial"/>
              </a:rPr>
              <a:t> relationship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="</a:t>
            </a:r>
            <a:r>
              <a:rPr lang="en-US" sz="1000" b="1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Characterized_By</a:t>
            </a:r>
            <a:r>
              <a:rPr lang="en-US" sz="1000" dirty="0" smtClean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"/&gt; 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	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&lt;</a:t>
            </a:r>
            <a:r>
              <a:rPr lang="en-US" sz="1000" dirty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cybox:Related_Object</a:t>
            </a:r>
            <a:r>
              <a:rPr lang="en-US" sz="1000" dirty="0">
                <a:solidFill>
                  <a:srgbClr val="FF0000"/>
                </a:solidFill>
                <a:highlight>
                  <a:srgbClr val="FFFFFF"/>
                </a:highlight>
                <a:latin typeface="Arial"/>
              </a:rPr>
              <a:t> idref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="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cybox:object-6dc7fc5a-30c8-11e2-8011-000c291a73d5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"</a:t>
            </a:r>
            <a:r>
              <a:rPr lang="en-US" sz="1000" dirty="0">
                <a:solidFill>
                  <a:srgbClr val="FF0000"/>
                </a:solidFill>
                <a:highlight>
                  <a:srgbClr val="FFFFFF"/>
                </a:highlight>
                <a:latin typeface="Arial"/>
              </a:rPr>
              <a:t> type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="</a:t>
            </a:r>
            <a:r>
              <a:rPr lang="en-US" sz="1000" b="1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Email Message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"</a:t>
            </a:r>
            <a:r>
              <a:rPr lang="en-US" sz="1000" dirty="0">
                <a:solidFill>
                  <a:srgbClr val="FF0000"/>
                </a:solidFill>
                <a:highlight>
                  <a:srgbClr val="FFFFFF"/>
                </a:highlight>
                <a:latin typeface="Arial"/>
              </a:rPr>
              <a:t> relationship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="</a:t>
            </a:r>
            <a:r>
              <a:rPr lang="en-US" sz="1000" b="1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Contained_Within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"/&gt;</a:t>
            </a:r>
            <a:endParaRPr lang="en-US" sz="1000" dirty="0">
              <a:solidFill>
                <a:srgbClr val="000000"/>
              </a:solidFill>
              <a:highlight>
                <a:srgbClr val="FFFFFF"/>
              </a:highlight>
              <a:latin typeface="Arial"/>
            </a:endParaRPr>
          </a:p>
          <a:p>
            <a:pPr marL="0" indent="0">
              <a:buNone/>
            </a:pP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                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&lt;/</a:t>
            </a:r>
            <a:r>
              <a:rPr lang="en-US" sz="1000" dirty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cybox:Related_Objects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&gt;</a:t>
            </a:r>
            <a:endParaRPr lang="en-US" sz="1000" dirty="0">
              <a:solidFill>
                <a:srgbClr val="000000"/>
              </a:solidFill>
              <a:highlight>
                <a:srgbClr val="FFFFFF"/>
              </a:highlight>
              <a:latin typeface="Arial"/>
            </a:endParaRPr>
          </a:p>
          <a:p>
            <a:pPr marL="0" indent="0">
              <a:buNone/>
            </a:pP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          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&lt;/</a:t>
            </a:r>
            <a:r>
              <a:rPr lang="en-US" sz="1000" dirty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cybox:Object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&gt;</a:t>
            </a:r>
            <a:endParaRPr lang="en-US" sz="1000" dirty="0">
              <a:solidFill>
                <a:srgbClr val="000000"/>
              </a:solidFill>
              <a:highlight>
                <a:srgbClr val="FFFFFF"/>
              </a:highlight>
              <a:latin typeface="Arial"/>
            </a:endParaRPr>
          </a:p>
          <a:p>
            <a:pPr marL="0" indent="0">
              <a:buNone/>
            </a:pP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     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&lt;/</a:t>
            </a:r>
            <a:r>
              <a:rPr lang="en-US" sz="1000" dirty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cybox:Stateful_Measure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&gt;</a:t>
            </a:r>
            <a:endParaRPr lang="en-US" sz="1000" dirty="0">
              <a:solidFill>
                <a:srgbClr val="000000"/>
              </a:solidFill>
              <a:highlight>
                <a:srgbClr val="FFFFFF"/>
              </a:highlight>
              <a:latin typeface="Arial"/>
            </a:endParaRPr>
          </a:p>
          <a:p>
            <a:pPr marL="0" indent="0">
              <a:buNone/>
            </a:pP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&lt;/</a:t>
            </a:r>
            <a:r>
              <a:rPr lang="en-US" sz="1000" dirty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cybox:Observable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&gt;</a:t>
            </a:r>
            <a:endParaRPr lang="en-US" sz="1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5043" y="63227"/>
            <a:ext cx="808957" cy="808957"/>
          </a:xfrm>
          <a:prstGeom prst="rect">
            <a:avLst/>
          </a:prstGeom>
        </p:spPr>
      </p:pic>
      <p:sp>
        <p:nvSpPr>
          <p:cNvPr id="5" name="Title 2"/>
          <p:cNvSpPr txBox="1">
            <a:spLocks/>
          </p:cNvSpPr>
          <p:nvPr/>
        </p:nvSpPr>
        <p:spPr>
          <a:xfrm>
            <a:off x="609600" y="228600"/>
            <a:ext cx="8229600" cy="9445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ts val="3200"/>
              </a:lnSpc>
              <a:spcBef>
                <a:spcPct val="0"/>
              </a:spcBef>
              <a:buNone/>
              <a:defRPr lang="en-US" sz="2800" b="1" kern="1200">
                <a:solidFill>
                  <a:schemeClr val="tx2"/>
                </a:solidFill>
                <a:latin typeface="Helvetica LT Std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Artifact Object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5790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8571" y="1367068"/>
            <a:ext cx="9192241" cy="479835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&lt;</a:t>
            </a:r>
            <a:r>
              <a:rPr lang="en-US" sz="1000" dirty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cybox:Observable</a:t>
            </a:r>
            <a:r>
              <a:rPr lang="en-US" sz="1000" dirty="0">
                <a:solidFill>
                  <a:srgbClr val="FF0000"/>
                </a:solidFill>
                <a:highlight>
                  <a:srgbClr val="FFFFFF"/>
                </a:highlight>
                <a:latin typeface="Arial"/>
              </a:rPr>
              <a:t> id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="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cybox:observable-6f45edbc-30c8-11e2-8011-000c291a73d5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"&gt;</a:t>
            </a:r>
            <a:endParaRPr lang="en-US" sz="1000" dirty="0">
              <a:solidFill>
                <a:srgbClr val="000000"/>
              </a:solidFill>
              <a:highlight>
                <a:srgbClr val="FFFFFF"/>
              </a:highlight>
              <a:latin typeface="Arial"/>
            </a:endParaRPr>
          </a:p>
          <a:p>
            <a:pPr marL="0" indent="0">
              <a:buNone/>
            </a:pP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        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&lt;</a:t>
            </a:r>
            <a:r>
              <a:rPr lang="en-US" sz="1000" dirty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cybox:Stateful_Measure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&gt;</a:t>
            </a:r>
            <a:endParaRPr lang="en-US" sz="1000" dirty="0">
              <a:solidFill>
                <a:srgbClr val="000000"/>
              </a:solidFill>
              <a:highlight>
                <a:srgbClr val="FFFFFF"/>
              </a:highlight>
              <a:latin typeface="Arial"/>
            </a:endParaRPr>
          </a:p>
          <a:p>
            <a:pPr marL="0" indent="0">
              <a:buNone/>
            </a:pP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            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&lt;</a:t>
            </a:r>
            <a:r>
              <a:rPr lang="en-US" sz="1000" dirty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cybox:Object</a:t>
            </a:r>
            <a:r>
              <a:rPr lang="en-US" sz="1000" dirty="0">
                <a:solidFill>
                  <a:srgbClr val="FF0000"/>
                </a:solidFill>
                <a:highlight>
                  <a:srgbClr val="FFFFFF"/>
                </a:highlight>
                <a:latin typeface="Arial"/>
              </a:rPr>
              <a:t> id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="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cybox:object-6dcae276-30c8-11e2-8011-000c291a73d5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"&gt;</a:t>
            </a:r>
            <a:endParaRPr lang="en-US" sz="1000" dirty="0">
              <a:solidFill>
                <a:srgbClr val="000000"/>
              </a:solidFill>
              <a:highlight>
                <a:srgbClr val="FFFFFF"/>
              </a:highlight>
              <a:latin typeface="Arial"/>
            </a:endParaRPr>
          </a:p>
          <a:p>
            <a:pPr marL="0" indent="0">
              <a:buNone/>
            </a:pP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                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&lt;</a:t>
            </a:r>
            <a:r>
              <a:rPr lang="en-US" sz="1000" dirty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cybox:Defined_Object</a:t>
            </a:r>
            <a:r>
              <a:rPr lang="en-US" sz="1000" dirty="0">
                <a:solidFill>
                  <a:srgbClr val="FF0000"/>
                </a:solidFill>
                <a:highlight>
                  <a:srgbClr val="FFFFFF"/>
                </a:highlight>
                <a:latin typeface="Arial"/>
              </a:rPr>
              <a:t> xsi:type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="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FileObj:</a:t>
            </a:r>
            <a:r>
              <a:rPr lang="en-US" sz="1000" b="1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FileObjectType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"&gt;</a:t>
            </a:r>
            <a:endParaRPr lang="en-US" sz="1000" dirty="0">
              <a:solidFill>
                <a:srgbClr val="000000"/>
              </a:solidFill>
              <a:highlight>
                <a:srgbClr val="FFFFFF"/>
              </a:highlight>
              <a:latin typeface="Arial"/>
            </a:endParaRPr>
          </a:p>
          <a:p>
            <a:pPr marL="0" indent="0">
              <a:buNone/>
            </a:pP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                    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&lt;</a:t>
            </a:r>
            <a:r>
              <a:rPr lang="en-US" sz="1000" dirty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FileObj:</a:t>
            </a:r>
            <a:r>
              <a:rPr lang="en-US" sz="1000" b="1" dirty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File_Name</a:t>
            </a:r>
            <a:r>
              <a:rPr lang="en-US" sz="1000" dirty="0">
                <a:solidFill>
                  <a:srgbClr val="FF0000"/>
                </a:solidFill>
                <a:highlight>
                  <a:srgbClr val="FFFFFF"/>
                </a:highlight>
                <a:latin typeface="Arial"/>
              </a:rPr>
              <a:t> datatype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="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String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"&gt;</a:t>
            </a:r>
            <a:r>
              <a:rPr lang="en-US" sz="1000" b="1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Joint_Statement.pdf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&lt;/</a:t>
            </a:r>
            <a:r>
              <a:rPr lang="en-US" sz="1000" dirty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FileObj:File_Name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&gt;</a:t>
            </a:r>
            <a:endParaRPr lang="en-US" sz="1000" dirty="0">
              <a:solidFill>
                <a:srgbClr val="000000"/>
              </a:solidFill>
              <a:highlight>
                <a:srgbClr val="FFFFFF"/>
              </a:highlight>
              <a:latin typeface="Arial"/>
            </a:endParaRPr>
          </a:p>
          <a:p>
            <a:pPr marL="0" indent="0">
              <a:buNone/>
            </a:pP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                    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&lt;</a:t>
            </a:r>
            <a:r>
              <a:rPr lang="en-US" sz="1000" dirty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FileObj:</a:t>
            </a:r>
            <a:r>
              <a:rPr lang="en-US" sz="1000" b="1" dirty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File_Extension</a:t>
            </a:r>
            <a:r>
              <a:rPr lang="en-US" sz="1000" dirty="0">
                <a:solidFill>
                  <a:srgbClr val="FF0000"/>
                </a:solidFill>
                <a:highlight>
                  <a:srgbClr val="FFFFFF"/>
                </a:highlight>
                <a:latin typeface="Arial"/>
              </a:rPr>
              <a:t> datatype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="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String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"&gt;</a:t>
            </a:r>
            <a:r>
              <a:rPr lang="en-US" sz="1000" b="1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pdf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&lt;/</a:t>
            </a:r>
            <a:r>
              <a:rPr lang="en-US" sz="1000" dirty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FileObj:File_Extension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&gt;</a:t>
            </a:r>
            <a:endParaRPr lang="en-US" sz="1000" dirty="0">
              <a:solidFill>
                <a:srgbClr val="000000"/>
              </a:solidFill>
              <a:highlight>
                <a:srgbClr val="FFFFFF"/>
              </a:highlight>
              <a:latin typeface="Arial"/>
            </a:endParaRPr>
          </a:p>
          <a:p>
            <a:pPr marL="0" indent="0">
              <a:buNone/>
            </a:pP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                    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&lt;</a:t>
            </a:r>
            <a:r>
              <a:rPr lang="en-US" sz="1000" dirty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FileObj:</a:t>
            </a:r>
            <a:r>
              <a:rPr lang="en-US" sz="1000" b="1" dirty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Size_In_Bytes</a:t>
            </a:r>
            <a:r>
              <a:rPr lang="en-US" sz="1000" dirty="0">
                <a:solidFill>
                  <a:srgbClr val="FF0000"/>
                </a:solidFill>
                <a:highlight>
                  <a:srgbClr val="FFFFFF"/>
                </a:highlight>
                <a:latin typeface="Arial"/>
              </a:rPr>
              <a:t> datatype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="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UnsignedLong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"&gt;</a:t>
            </a:r>
            <a:r>
              <a:rPr lang="en-US" sz="1000" b="1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87022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&lt;/</a:t>
            </a:r>
            <a:r>
              <a:rPr lang="en-US" sz="1000" dirty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FileObj:Size_In_Bytes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&gt;</a:t>
            </a:r>
            <a:endParaRPr lang="en-US" sz="1000" dirty="0">
              <a:solidFill>
                <a:srgbClr val="000000"/>
              </a:solidFill>
              <a:highlight>
                <a:srgbClr val="FFFFFF"/>
              </a:highlight>
              <a:latin typeface="Arial"/>
            </a:endParaRPr>
          </a:p>
          <a:p>
            <a:pPr marL="0" indent="0">
              <a:buNone/>
            </a:pP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                    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&lt;</a:t>
            </a:r>
            <a:r>
              <a:rPr lang="en-US" sz="1000" dirty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FileObj:Hashes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&gt;</a:t>
            </a:r>
            <a:endParaRPr lang="en-US" sz="1000" dirty="0">
              <a:solidFill>
                <a:srgbClr val="000000"/>
              </a:solidFill>
              <a:highlight>
                <a:srgbClr val="FFFFFF"/>
              </a:highlight>
              <a:latin typeface="Arial"/>
            </a:endParaRPr>
          </a:p>
          <a:p>
            <a:pPr marL="0" indent="0">
              <a:buNone/>
            </a:pP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                        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&lt;</a:t>
            </a:r>
            <a:r>
              <a:rPr lang="en-US" sz="1000" dirty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Common:Hash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&gt;</a:t>
            </a:r>
            <a:endParaRPr lang="en-US" sz="1000" dirty="0">
              <a:solidFill>
                <a:srgbClr val="000000"/>
              </a:solidFill>
              <a:highlight>
                <a:srgbClr val="FFFFFF"/>
              </a:highlight>
              <a:latin typeface="Arial"/>
            </a:endParaRPr>
          </a:p>
          <a:p>
            <a:pPr marL="0" indent="0">
              <a:buNone/>
            </a:pP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                            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&lt;</a:t>
            </a:r>
            <a:r>
              <a:rPr lang="en-US" sz="1000" dirty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Common:Type</a:t>
            </a:r>
            <a:r>
              <a:rPr lang="en-US" sz="1000" dirty="0">
                <a:solidFill>
                  <a:srgbClr val="FF0000"/>
                </a:solidFill>
                <a:highlight>
                  <a:srgbClr val="FFFFFF"/>
                </a:highlight>
                <a:latin typeface="Arial"/>
              </a:rPr>
              <a:t> datatype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="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String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"&gt;</a:t>
            </a:r>
            <a:r>
              <a:rPr lang="en-US" sz="1000" b="1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MD5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&lt;/</a:t>
            </a:r>
            <a:r>
              <a:rPr lang="en-US" sz="1000" dirty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Common:Type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&gt;</a:t>
            </a:r>
            <a:endParaRPr lang="en-US" sz="1000" dirty="0">
              <a:solidFill>
                <a:srgbClr val="000000"/>
              </a:solidFill>
              <a:highlight>
                <a:srgbClr val="FFFFFF"/>
              </a:highlight>
              <a:latin typeface="Arial"/>
            </a:endParaRPr>
          </a:p>
          <a:p>
            <a:pPr marL="0" indent="0">
              <a:buNone/>
            </a:pP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                            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&lt;</a:t>
            </a:r>
            <a:r>
              <a:rPr lang="en-US" sz="1000" dirty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Common:Simple_Hash_Value</a:t>
            </a:r>
            <a:r>
              <a:rPr lang="en-US" sz="1000" dirty="0">
                <a:solidFill>
                  <a:srgbClr val="FF0000"/>
                </a:solidFill>
                <a:highlight>
                  <a:srgbClr val="FFFFFF"/>
                </a:highlight>
                <a:latin typeface="Arial"/>
              </a:rPr>
              <a:t> datatype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="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hexBinary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"&gt;</a:t>
            </a:r>
            <a:r>
              <a:rPr lang="en-US" sz="1000" b="1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cf2b3ad32a8a4cfb05e9dfc45875bd70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&lt;/</a:t>
            </a:r>
            <a:r>
              <a:rPr lang="en-US" sz="1000" dirty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Common:Simple_Hash_Value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&gt;</a:t>
            </a:r>
            <a:endParaRPr lang="en-US" sz="1000" dirty="0">
              <a:solidFill>
                <a:srgbClr val="000000"/>
              </a:solidFill>
              <a:highlight>
                <a:srgbClr val="FFFFFF"/>
              </a:highlight>
              <a:latin typeface="Arial"/>
            </a:endParaRPr>
          </a:p>
          <a:p>
            <a:pPr marL="0" indent="0">
              <a:buNone/>
            </a:pP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                        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&lt;/</a:t>
            </a:r>
            <a:r>
              <a:rPr lang="en-US" sz="1000" dirty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Common:Hash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&gt;</a:t>
            </a:r>
            <a:endParaRPr lang="en-US" sz="1000" dirty="0">
              <a:solidFill>
                <a:srgbClr val="000000"/>
              </a:solidFill>
              <a:highlight>
                <a:srgbClr val="FFFFFF"/>
              </a:highlight>
              <a:latin typeface="Arial"/>
            </a:endParaRPr>
          </a:p>
          <a:p>
            <a:pPr marL="0" indent="0">
              <a:buNone/>
            </a:pP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                    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&lt;/</a:t>
            </a:r>
            <a:r>
              <a:rPr lang="en-US" sz="1000" dirty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FileObj:Hashes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&gt;</a:t>
            </a:r>
            <a:endParaRPr lang="en-US" sz="1000" dirty="0">
              <a:solidFill>
                <a:srgbClr val="000000"/>
              </a:solidFill>
              <a:highlight>
                <a:srgbClr val="FFFFFF"/>
              </a:highlight>
              <a:latin typeface="Arial"/>
            </a:endParaRPr>
          </a:p>
          <a:p>
            <a:pPr marL="0" indent="0">
              <a:buNone/>
            </a:pP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                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&lt;/</a:t>
            </a:r>
            <a:r>
              <a:rPr lang="en-US" sz="1000" dirty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cybox:Defined_Object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&gt;</a:t>
            </a:r>
            <a:endParaRPr lang="en-US" sz="1000" dirty="0">
              <a:solidFill>
                <a:srgbClr val="000000"/>
              </a:solidFill>
              <a:highlight>
                <a:srgbClr val="FFFFFF"/>
              </a:highlight>
              <a:latin typeface="Arial"/>
            </a:endParaRPr>
          </a:p>
          <a:p>
            <a:pPr marL="0" indent="0">
              <a:buNone/>
            </a:pP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                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&lt;</a:t>
            </a:r>
            <a:r>
              <a:rPr lang="en-US" sz="1000" dirty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cybox:Related_Objects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&gt;</a:t>
            </a:r>
            <a:endParaRPr lang="en-US" sz="1000" dirty="0">
              <a:solidFill>
                <a:srgbClr val="000000"/>
              </a:solidFill>
              <a:highlight>
                <a:srgbClr val="FFFFFF"/>
              </a:highlight>
              <a:latin typeface="Arial"/>
            </a:endParaRPr>
          </a:p>
          <a:p>
            <a:pPr marL="0" indent="0">
              <a:buNone/>
            </a:pP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                    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&lt;</a:t>
            </a:r>
            <a:r>
              <a:rPr lang="en-US" sz="1000" dirty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cybox:Related_Object</a:t>
            </a:r>
            <a:r>
              <a:rPr lang="en-US" sz="1000" dirty="0">
                <a:solidFill>
                  <a:srgbClr val="FF0000"/>
                </a:solidFill>
                <a:highlight>
                  <a:srgbClr val="FFFFFF"/>
                </a:highlight>
                <a:latin typeface="Arial"/>
              </a:rPr>
              <a:t> idref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="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cybox:object-6dc7fc5a-30c8-11e2-8011-000c291a73d5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"</a:t>
            </a:r>
            <a:r>
              <a:rPr lang="en-US" sz="1000" dirty="0">
                <a:solidFill>
                  <a:srgbClr val="FF0000"/>
                </a:solidFill>
                <a:highlight>
                  <a:srgbClr val="FFFFFF"/>
                </a:highlight>
                <a:latin typeface="Arial"/>
              </a:rPr>
              <a:t> type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="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Email Message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"</a:t>
            </a:r>
            <a:r>
              <a:rPr lang="en-US" sz="1000" dirty="0">
                <a:solidFill>
                  <a:srgbClr val="FF0000"/>
                </a:solidFill>
                <a:highlight>
                  <a:srgbClr val="FFFFFF"/>
                </a:highlight>
                <a:latin typeface="Arial"/>
              </a:rPr>
              <a:t> relationship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="</a:t>
            </a:r>
            <a:r>
              <a:rPr lang="en-US" sz="1000" dirty="0" err="1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Contained_Within</a:t>
            </a:r>
            <a:r>
              <a:rPr lang="en-US" sz="1000" dirty="0" smtClean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"/&gt;</a:t>
            </a:r>
          </a:p>
          <a:p>
            <a:pPr marL="0" indent="0">
              <a:buNone/>
            </a:pPr>
            <a:r>
              <a:rPr lang="en-US" sz="1000" dirty="0" smtClean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	       &lt;</a:t>
            </a:r>
            <a:r>
              <a:rPr lang="en-US" sz="1000" dirty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cybox:Related_Object</a:t>
            </a:r>
            <a:r>
              <a:rPr lang="en-US" sz="1000" dirty="0">
                <a:solidFill>
                  <a:srgbClr val="FF0000"/>
                </a:solidFill>
                <a:highlight>
                  <a:srgbClr val="FFFFFF"/>
                </a:highlight>
                <a:latin typeface="Arial"/>
              </a:rPr>
              <a:t> idref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="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cybox:object-afb6205d-4db6-44de-98d7-37a32ee4b012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"</a:t>
            </a:r>
            <a:r>
              <a:rPr lang="en-US" sz="1000" dirty="0">
                <a:solidFill>
                  <a:srgbClr val="FF0000"/>
                </a:solidFill>
                <a:highlight>
                  <a:srgbClr val="FFFFFF"/>
                </a:highlight>
                <a:latin typeface="Arial"/>
              </a:rPr>
              <a:t> type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="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Artifact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"</a:t>
            </a:r>
            <a:r>
              <a:rPr lang="en-US" sz="1000" dirty="0">
                <a:solidFill>
                  <a:srgbClr val="FF0000"/>
                </a:solidFill>
                <a:highlight>
                  <a:srgbClr val="FFFFFF"/>
                </a:highlight>
                <a:latin typeface="Arial"/>
              </a:rPr>
              <a:t> relationship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="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Characterizes</a:t>
            </a:r>
            <a:r>
              <a:rPr lang="en-US" sz="1000" dirty="0" smtClean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"/&gt;</a:t>
            </a:r>
            <a:endParaRPr lang="en-US" sz="1000" dirty="0">
              <a:solidFill>
                <a:srgbClr val="000000"/>
              </a:solidFill>
              <a:highlight>
                <a:srgbClr val="FFFFFF"/>
              </a:highlight>
              <a:latin typeface="Arial"/>
            </a:endParaRPr>
          </a:p>
          <a:p>
            <a:pPr marL="0" indent="0">
              <a:buNone/>
            </a:pP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                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&lt;/</a:t>
            </a:r>
            <a:r>
              <a:rPr lang="en-US" sz="1000" dirty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cybox:Related_Objects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&gt;</a:t>
            </a:r>
            <a:endParaRPr lang="en-US" sz="1000" dirty="0">
              <a:solidFill>
                <a:srgbClr val="000000"/>
              </a:solidFill>
              <a:highlight>
                <a:srgbClr val="FFFFFF"/>
              </a:highlight>
              <a:latin typeface="Arial"/>
            </a:endParaRPr>
          </a:p>
          <a:p>
            <a:pPr marL="0" indent="0">
              <a:buNone/>
            </a:pP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            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&lt;/</a:t>
            </a:r>
            <a:r>
              <a:rPr lang="en-US" sz="1000" dirty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cybox:Object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&gt;</a:t>
            </a:r>
            <a:endParaRPr lang="en-US" sz="1000" dirty="0">
              <a:solidFill>
                <a:srgbClr val="000000"/>
              </a:solidFill>
              <a:highlight>
                <a:srgbClr val="FFFFFF"/>
              </a:highlight>
              <a:latin typeface="Arial"/>
            </a:endParaRPr>
          </a:p>
          <a:p>
            <a:pPr marL="0" indent="0">
              <a:buNone/>
            </a:pP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        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&lt;/</a:t>
            </a:r>
            <a:r>
              <a:rPr lang="en-US" sz="1000" dirty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cybox:Stateful_Measure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&gt;</a:t>
            </a:r>
            <a:endParaRPr lang="en-US" sz="1000" dirty="0">
              <a:solidFill>
                <a:srgbClr val="000000"/>
              </a:solidFill>
              <a:highlight>
                <a:srgbClr val="FFFFFF"/>
              </a:highlight>
              <a:latin typeface="Arial"/>
            </a:endParaRPr>
          </a:p>
          <a:p>
            <a:pPr marL="0" indent="0">
              <a:buNone/>
            </a:pP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    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&lt;/</a:t>
            </a:r>
            <a:r>
              <a:rPr lang="en-US" sz="1000" dirty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cybox:Observable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&gt;</a:t>
            </a:r>
            <a:endParaRPr lang="en-US" sz="1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5043" y="63227"/>
            <a:ext cx="808957" cy="808957"/>
          </a:xfrm>
          <a:prstGeom prst="rect">
            <a:avLst/>
          </a:prstGeom>
        </p:spPr>
      </p:pic>
      <p:sp>
        <p:nvSpPr>
          <p:cNvPr id="5" name="Title 2"/>
          <p:cNvSpPr txBox="1">
            <a:spLocks/>
          </p:cNvSpPr>
          <p:nvPr/>
        </p:nvSpPr>
        <p:spPr>
          <a:xfrm>
            <a:off x="609600" y="228600"/>
            <a:ext cx="8229600" cy="9445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ts val="3200"/>
              </a:lnSpc>
              <a:spcBef>
                <a:spcPct val="0"/>
              </a:spcBef>
              <a:buNone/>
              <a:defRPr lang="en-US" sz="2800" b="1" kern="1200">
                <a:solidFill>
                  <a:schemeClr val="tx2"/>
                </a:solidFill>
                <a:latin typeface="Helvetica LT Std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File Object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3600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6081" y="1674282"/>
            <a:ext cx="9321406" cy="4301103"/>
          </a:xfrm>
        </p:spPr>
        <p:txBody>
          <a:bodyPr/>
          <a:lstStyle/>
          <a:p>
            <a:pPr marL="0" indent="0">
              <a:buNone/>
            </a:pP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 </a:t>
            </a:r>
            <a:r>
              <a:rPr lang="en-US" sz="1000" dirty="0" smtClean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    </a:t>
            </a:r>
            <a:r>
              <a:rPr lang="en-US" sz="1000" dirty="0" smtClean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&lt;</a:t>
            </a:r>
            <a:r>
              <a:rPr lang="en-US" sz="1000" dirty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cybox:Observable</a:t>
            </a:r>
            <a:r>
              <a:rPr lang="en-US" sz="1000" dirty="0">
                <a:solidFill>
                  <a:srgbClr val="FF0000"/>
                </a:solidFill>
                <a:highlight>
                  <a:srgbClr val="FFFFFF"/>
                </a:highlight>
                <a:latin typeface="Arial"/>
              </a:rPr>
              <a:t> id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="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cybox:observable-6f45f0aa-30c8-11e2-8011-000c291a73d5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"&gt;</a:t>
            </a:r>
            <a:endParaRPr lang="en-US" sz="1000" dirty="0">
              <a:solidFill>
                <a:srgbClr val="000000"/>
              </a:solidFill>
              <a:highlight>
                <a:srgbClr val="FFFFFF"/>
              </a:highlight>
              <a:latin typeface="Arial"/>
            </a:endParaRPr>
          </a:p>
          <a:p>
            <a:pPr marL="0" indent="0">
              <a:buNone/>
            </a:pP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        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&lt;</a:t>
            </a:r>
            <a:r>
              <a:rPr lang="en-US" sz="1000" dirty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cybox:Stateful_Measure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&gt;</a:t>
            </a:r>
            <a:endParaRPr lang="en-US" sz="1000" dirty="0">
              <a:solidFill>
                <a:srgbClr val="000000"/>
              </a:solidFill>
              <a:highlight>
                <a:srgbClr val="FFFFFF"/>
              </a:highlight>
              <a:latin typeface="Arial"/>
            </a:endParaRPr>
          </a:p>
          <a:p>
            <a:pPr marL="0" indent="0">
              <a:buNone/>
            </a:pP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            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&lt;</a:t>
            </a:r>
            <a:r>
              <a:rPr lang="en-US" sz="1000" dirty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cybox:Object</a:t>
            </a:r>
            <a:r>
              <a:rPr lang="en-US" sz="1000" dirty="0">
                <a:solidFill>
                  <a:srgbClr val="FF0000"/>
                </a:solidFill>
                <a:highlight>
                  <a:srgbClr val="FFFFFF"/>
                </a:highlight>
                <a:latin typeface="Arial"/>
              </a:rPr>
              <a:t> id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="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cybox:guid-6dcb5fda-30c8-11e2-8011-000c291a73d5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"&gt;</a:t>
            </a:r>
            <a:endParaRPr lang="en-US" sz="1000" dirty="0">
              <a:solidFill>
                <a:srgbClr val="000000"/>
              </a:solidFill>
              <a:highlight>
                <a:srgbClr val="FFFFFF"/>
              </a:highlight>
              <a:latin typeface="Arial"/>
            </a:endParaRPr>
          </a:p>
          <a:p>
            <a:pPr marL="0" indent="0">
              <a:buNone/>
            </a:pP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                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&lt;</a:t>
            </a:r>
            <a:r>
              <a:rPr lang="en-US" sz="1000" dirty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cybox:Defined_Object</a:t>
            </a:r>
            <a:r>
              <a:rPr lang="en-US" sz="1000" dirty="0">
                <a:solidFill>
                  <a:srgbClr val="FF0000"/>
                </a:solidFill>
                <a:highlight>
                  <a:srgbClr val="FFFFFF"/>
                </a:highlight>
                <a:latin typeface="Arial"/>
              </a:rPr>
              <a:t> xsi:type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="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URIObj:</a:t>
            </a:r>
            <a:r>
              <a:rPr lang="en-US" sz="1000" b="1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URIObjectType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"</a:t>
            </a:r>
            <a:r>
              <a:rPr lang="en-US" sz="1000" dirty="0">
                <a:solidFill>
                  <a:srgbClr val="FF0000"/>
                </a:solidFill>
                <a:highlight>
                  <a:srgbClr val="FFFFFF"/>
                </a:highlight>
                <a:latin typeface="Arial"/>
              </a:rPr>
              <a:t> type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="</a:t>
            </a:r>
            <a:r>
              <a:rPr lang="en-US" sz="1000" b="1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URL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"&gt;</a:t>
            </a:r>
            <a:endParaRPr lang="en-US" sz="1000" dirty="0">
              <a:solidFill>
                <a:srgbClr val="000000"/>
              </a:solidFill>
              <a:highlight>
                <a:srgbClr val="FFFFFF"/>
              </a:highlight>
              <a:latin typeface="Arial"/>
            </a:endParaRPr>
          </a:p>
          <a:p>
            <a:pPr marL="0" indent="0">
              <a:buNone/>
            </a:pP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                    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&lt;</a:t>
            </a:r>
            <a:r>
              <a:rPr lang="en-US" sz="1000" dirty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URIObj:Value</a:t>
            </a:r>
            <a:r>
              <a:rPr lang="en-US" sz="1000" dirty="0">
                <a:solidFill>
                  <a:srgbClr val="FF0000"/>
                </a:solidFill>
                <a:highlight>
                  <a:srgbClr val="FFFFFF"/>
                </a:highlight>
                <a:latin typeface="Arial"/>
              </a:rPr>
              <a:t> datatype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="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AnyURI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"&gt;</a:t>
            </a:r>
            <a:r>
              <a:rPr lang="en-US" sz="1000" b="1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http://www.state.gov/public/01aff0dc/Joint_Statement.pdf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&lt;/</a:t>
            </a:r>
            <a:r>
              <a:rPr lang="en-US" sz="1000" dirty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URIObj:Value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&gt;</a:t>
            </a:r>
            <a:endParaRPr lang="en-US" sz="1000" dirty="0">
              <a:solidFill>
                <a:srgbClr val="000000"/>
              </a:solidFill>
              <a:highlight>
                <a:srgbClr val="FFFFFF"/>
              </a:highlight>
              <a:latin typeface="Arial"/>
            </a:endParaRPr>
          </a:p>
          <a:p>
            <a:pPr marL="0" indent="0">
              <a:buNone/>
            </a:pP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                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&lt;/</a:t>
            </a:r>
            <a:r>
              <a:rPr lang="en-US" sz="1000" dirty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cybox:Defined_Object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&gt;</a:t>
            </a:r>
            <a:endParaRPr lang="en-US" sz="1000" dirty="0">
              <a:solidFill>
                <a:srgbClr val="000000"/>
              </a:solidFill>
              <a:highlight>
                <a:srgbClr val="FFFFFF"/>
              </a:highlight>
              <a:latin typeface="Arial"/>
            </a:endParaRPr>
          </a:p>
          <a:p>
            <a:pPr marL="0" indent="0">
              <a:buNone/>
            </a:pP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                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&lt;</a:t>
            </a:r>
            <a:r>
              <a:rPr lang="en-US" sz="1000" dirty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cybox:Related_Objects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&gt;</a:t>
            </a:r>
            <a:endParaRPr lang="en-US" sz="1000" dirty="0">
              <a:solidFill>
                <a:srgbClr val="000000"/>
              </a:solidFill>
              <a:highlight>
                <a:srgbClr val="FFFFFF"/>
              </a:highlight>
              <a:latin typeface="Arial"/>
            </a:endParaRPr>
          </a:p>
          <a:p>
            <a:pPr marL="0" indent="0">
              <a:buNone/>
            </a:pP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                    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&lt;</a:t>
            </a:r>
            <a:r>
              <a:rPr lang="en-US" sz="1000" dirty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cybox:Related_Object</a:t>
            </a:r>
            <a:r>
              <a:rPr lang="en-US" sz="1000" dirty="0">
                <a:solidFill>
                  <a:srgbClr val="FF0000"/>
                </a:solidFill>
                <a:highlight>
                  <a:srgbClr val="FFFFFF"/>
                </a:highlight>
                <a:latin typeface="Arial"/>
              </a:rPr>
              <a:t> idref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="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cybox:guid-6dcb9414-30c8-11e2-8011-000c291a73d5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"</a:t>
            </a:r>
            <a:r>
              <a:rPr lang="en-US" sz="1000" dirty="0">
                <a:solidFill>
                  <a:srgbClr val="FF0000"/>
                </a:solidFill>
                <a:highlight>
                  <a:srgbClr val="FFFFFF"/>
                </a:highlight>
                <a:latin typeface="Arial"/>
              </a:rPr>
              <a:t> type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="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URI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"</a:t>
            </a:r>
            <a:r>
              <a:rPr lang="en-US" sz="1000" dirty="0">
                <a:solidFill>
                  <a:srgbClr val="FF0000"/>
                </a:solidFill>
                <a:highlight>
                  <a:srgbClr val="FFFFFF"/>
                </a:highlight>
                <a:latin typeface="Arial"/>
              </a:rPr>
              <a:t> relationship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="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Contains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"/&gt;</a:t>
            </a:r>
            <a:endParaRPr lang="en-US" sz="1000" dirty="0">
              <a:solidFill>
                <a:srgbClr val="000000"/>
              </a:solidFill>
              <a:highlight>
                <a:srgbClr val="FFFFFF"/>
              </a:highlight>
              <a:latin typeface="Arial"/>
            </a:endParaRPr>
          </a:p>
          <a:p>
            <a:pPr marL="0" indent="0">
              <a:buNone/>
            </a:pP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                    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&lt;</a:t>
            </a:r>
            <a:r>
              <a:rPr lang="en-US" sz="1000" dirty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cybox:Related_Object</a:t>
            </a:r>
            <a:r>
              <a:rPr lang="en-US" sz="1000" dirty="0">
                <a:solidFill>
                  <a:srgbClr val="FF0000"/>
                </a:solidFill>
                <a:highlight>
                  <a:srgbClr val="FFFFFF"/>
                </a:highlight>
                <a:latin typeface="Arial"/>
              </a:rPr>
              <a:t> idref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="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cybox:object-6dc7fc5a-30c8-11e2-8011-000c291a73d5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"</a:t>
            </a:r>
            <a:r>
              <a:rPr lang="en-US" sz="1000" dirty="0">
                <a:solidFill>
                  <a:srgbClr val="FF0000"/>
                </a:solidFill>
                <a:highlight>
                  <a:srgbClr val="FFFFFF"/>
                </a:highlight>
                <a:latin typeface="Arial"/>
              </a:rPr>
              <a:t> type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="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Email Message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"</a:t>
            </a:r>
            <a:r>
              <a:rPr lang="en-US" sz="1000" dirty="0">
                <a:solidFill>
                  <a:srgbClr val="FF0000"/>
                </a:solidFill>
                <a:highlight>
                  <a:srgbClr val="FFFFFF"/>
                </a:highlight>
                <a:latin typeface="Arial"/>
              </a:rPr>
              <a:t> relationship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="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Contained_Within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"/&gt;</a:t>
            </a:r>
            <a:endParaRPr lang="en-US" sz="1000" dirty="0">
              <a:solidFill>
                <a:srgbClr val="000000"/>
              </a:solidFill>
              <a:highlight>
                <a:srgbClr val="FFFFFF"/>
              </a:highlight>
              <a:latin typeface="Arial"/>
            </a:endParaRPr>
          </a:p>
          <a:p>
            <a:pPr marL="0" indent="0">
              <a:buNone/>
            </a:pP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                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&lt;/</a:t>
            </a:r>
            <a:r>
              <a:rPr lang="en-US" sz="1000" dirty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cybox:Related_Objects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&gt;</a:t>
            </a:r>
            <a:endParaRPr lang="en-US" sz="1000" dirty="0">
              <a:solidFill>
                <a:srgbClr val="000000"/>
              </a:solidFill>
              <a:highlight>
                <a:srgbClr val="FFFFFF"/>
              </a:highlight>
              <a:latin typeface="Arial"/>
            </a:endParaRPr>
          </a:p>
          <a:p>
            <a:pPr marL="0" indent="0">
              <a:buNone/>
            </a:pP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            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&lt;/</a:t>
            </a:r>
            <a:r>
              <a:rPr lang="en-US" sz="1000" dirty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cybox:Object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&gt;</a:t>
            </a:r>
            <a:endParaRPr lang="en-US" sz="1000" dirty="0">
              <a:solidFill>
                <a:srgbClr val="000000"/>
              </a:solidFill>
              <a:highlight>
                <a:srgbClr val="FFFFFF"/>
              </a:highlight>
              <a:latin typeface="Arial"/>
            </a:endParaRPr>
          </a:p>
          <a:p>
            <a:pPr marL="0" indent="0">
              <a:buNone/>
            </a:pP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        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&lt;/</a:t>
            </a:r>
            <a:r>
              <a:rPr lang="en-US" sz="1000" dirty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cybox:Stateful_Measure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&gt;</a:t>
            </a:r>
            <a:endParaRPr lang="en-US" sz="1000" dirty="0">
              <a:solidFill>
                <a:srgbClr val="000000"/>
              </a:solidFill>
              <a:highlight>
                <a:srgbClr val="FFFFFF"/>
              </a:highlight>
              <a:latin typeface="Arial"/>
            </a:endParaRPr>
          </a:p>
          <a:p>
            <a:pPr marL="0" indent="0">
              <a:buNone/>
            </a:pP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    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&lt;/</a:t>
            </a:r>
            <a:r>
              <a:rPr lang="en-US" sz="1000" dirty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cybox:Observable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&gt;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 </a:t>
            </a:r>
            <a:endParaRPr lang="en-US" sz="1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5043" y="63227"/>
            <a:ext cx="808957" cy="808957"/>
          </a:xfrm>
          <a:prstGeom prst="rect">
            <a:avLst/>
          </a:prstGeom>
        </p:spPr>
      </p:pic>
      <p:sp>
        <p:nvSpPr>
          <p:cNvPr id="5" name="Title 2"/>
          <p:cNvSpPr txBox="1">
            <a:spLocks/>
          </p:cNvSpPr>
          <p:nvPr/>
        </p:nvSpPr>
        <p:spPr>
          <a:xfrm>
            <a:off x="609600" y="228600"/>
            <a:ext cx="8229600" cy="9445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ts val="3200"/>
              </a:lnSpc>
              <a:spcBef>
                <a:spcPct val="0"/>
              </a:spcBef>
              <a:buNone/>
              <a:defRPr lang="en-US" sz="2800" b="1" kern="1200">
                <a:solidFill>
                  <a:schemeClr val="tx2"/>
                </a:solidFill>
                <a:latin typeface="Helvetica LT Std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URL Object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0153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95587" y="1386676"/>
            <a:ext cx="9782741" cy="4798356"/>
          </a:xfrm>
        </p:spPr>
        <p:txBody>
          <a:bodyPr/>
          <a:lstStyle/>
          <a:p>
            <a:pPr marL="0" indent="0">
              <a:buNone/>
            </a:pPr>
            <a:r>
              <a:rPr lang="en-US" sz="1000" dirty="0" smtClean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   </a:t>
            </a:r>
            <a:r>
              <a:rPr lang="en-US" sz="900" dirty="0" smtClean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&lt;</a:t>
            </a:r>
            <a:r>
              <a:rPr lang="en-US" sz="900" dirty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cybox:Observable</a:t>
            </a:r>
            <a:r>
              <a:rPr lang="en-US" sz="900" dirty="0">
                <a:solidFill>
                  <a:srgbClr val="FF0000"/>
                </a:solidFill>
                <a:highlight>
                  <a:srgbClr val="FFFFFF"/>
                </a:highlight>
                <a:latin typeface="Arial"/>
              </a:rPr>
              <a:t> id</a:t>
            </a:r>
            <a:r>
              <a:rPr lang="en-US" sz="9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="</a:t>
            </a:r>
            <a:r>
              <a:rPr lang="en-US" sz="9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cybox:observable-6f45e4fc-30c8-11e2-8011-000c291a73d5</a:t>
            </a:r>
            <a:r>
              <a:rPr lang="en-US" sz="9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"&gt;</a:t>
            </a:r>
            <a:endParaRPr lang="en-US" sz="900" dirty="0">
              <a:solidFill>
                <a:srgbClr val="000000"/>
              </a:solidFill>
              <a:highlight>
                <a:srgbClr val="FFFFFF"/>
              </a:highlight>
              <a:latin typeface="Arial"/>
            </a:endParaRPr>
          </a:p>
          <a:p>
            <a:pPr marL="0" indent="0">
              <a:buNone/>
            </a:pPr>
            <a:r>
              <a:rPr lang="en-US" sz="9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        </a:t>
            </a:r>
            <a:r>
              <a:rPr lang="en-US" sz="9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&lt;</a:t>
            </a:r>
            <a:r>
              <a:rPr lang="en-US" sz="900" dirty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cybox:Stateful_Measure</a:t>
            </a:r>
            <a:r>
              <a:rPr lang="en-US" sz="9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&gt;</a:t>
            </a:r>
            <a:endParaRPr lang="en-US" sz="900" dirty="0">
              <a:solidFill>
                <a:srgbClr val="000000"/>
              </a:solidFill>
              <a:highlight>
                <a:srgbClr val="FFFFFF"/>
              </a:highlight>
              <a:latin typeface="Arial"/>
            </a:endParaRPr>
          </a:p>
          <a:p>
            <a:pPr marL="0" indent="0">
              <a:buNone/>
            </a:pPr>
            <a:r>
              <a:rPr lang="en-US" sz="9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            </a:t>
            </a:r>
            <a:r>
              <a:rPr lang="en-US" sz="9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&lt;</a:t>
            </a:r>
            <a:r>
              <a:rPr lang="en-US" sz="900" dirty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cybox:Object</a:t>
            </a:r>
            <a:r>
              <a:rPr lang="en-US" sz="900" dirty="0">
                <a:solidFill>
                  <a:srgbClr val="FF0000"/>
                </a:solidFill>
                <a:highlight>
                  <a:srgbClr val="FFFFFF"/>
                </a:highlight>
                <a:latin typeface="Arial"/>
              </a:rPr>
              <a:t> id</a:t>
            </a:r>
            <a:r>
              <a:rPr lang="en-US" sz="9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="</a:t>
            </a:r>
            <a:r>
              <a:rPr lang="en-US" sz="9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cybox:guid-6dcb9414-30c8-11e2-8011-000c291a73d5</a:t>
            </a:r>
            <a:r>
              <a:rPr lang="en-US" sz="9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"&gt;</a:t>
            </a:r>
            <a:endParaRPr lang="en-US" sz="900" dirty="0">
              <a:solidFill>
                <a:srgbClr val="000000"/>
              </a:solidFill>
              <a:highlight>
                <a:srgbClr val="FFFFFF"/>
              </a:highlight>
              <a:latin typeface="Arial"/>
            </a:endParaRPr>
          </a:p>
          <a:p>
            <a:pPr marL="0" indent="0">
              <a:buNone/>
            </a:pPr>
            <a:r>
              <a:rPr lang="en-US" sz="9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                </a:t>
            </a:r>
            <a:r>
              <a:rPr lang="en-US" sz="9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&lt;</a:t>
            </a:r>
            <a:r>
              <a:rPr lang="en-US" sz="900" dirty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cybox:Defined_Object</a:t>
            </a:r>
            <a:r>
              <a:rPr lang="en-US" sz="900" dirty="0">
                <a:solidFill>
                  <a:srgbClr val="FF0000"/>
                </a:solidFill>
                <a:highlight>
                  <a:srgbClr val="FFFFFF"/>
                </a:highlight>
                <a:latin typeface="Arial"/>
              </a:rPr>
              <a:t> xsi:type</a:t>
            </a:r>
            <a:r>
              <a:rPr lang="en-US" sz="9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="</a:t>
            </a:r>
            <a:r>
              <a:rPr lang="en-US" sz="9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URIObj:</a:t>
            </a:r>
            <a:r>
              <a:rPr lang="en-US" sz="900" b="1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URIObjectType</a:t>
            </a:r>
            <a:r>
              <a:rPr lang="en-US" sz="9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"</a:t>
            </a:r>
            <a:r>
              <a:rPr lang="en-US" sz="900" dirty="0">
                <a:solidFill>
                  <a:srgbClr val="FF0000"/>
                </a:solidFill>
                <a:highlight>
                  <a:srgbClr val="FFFFFF"/>
                </a:highlight>
                <a:latin typeface="Arial"/>
              </a:rPr>
              <a:t> type</a:t>
            </a:r>
            <a:r>
              <a:rPr lang="en-US" sz="9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="</a:t>
            </a:r>
            <a:r>
              <a:rPr lang="en-US" sz="900" b="1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Domain Name</a:t>
            </a:r>
            <a:r>
              <a:rPr lang="en-US" sz="9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"&gt;</a:t>
            </a:r>
            <a:endParaRPr lang="en-US" sz="900" dirty="0">
              <a:solidFill>
                <a:srgbClr val="000000"/>
              </a:solidFill>
              <a:highlight>
                <a:srgbClr val="FFFFFF"/>
              </a:highlight>
              <a:latin typeface="Arial"/>
            </a:endParaRPr>
          </a:p>
          <a:p>
            <a:pPr marL="0" indent="0">
              <a:buNone/>
            </a:pPr>
            <a:r>
              <a:rPr lang="en-US" sz="9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                    </a:t>
            </a:r>
            <a:r>
              <a:rPr lang="en-US" sz="9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&lt;</a:t>
            </a:r>
            <a:r>
              <a:rPr lang="en-US" sz="900" dirty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URIObj:Value</a:t>
            </a:r>
            <a:r>
              <a:rPr lang="en-US" sz="900" dirty="0">
                <a:solidFill>
                  <a:srgbClr val="FF0000"/>
                </a:solidFill>
                <a:highlight>
                  <a:srgbClr val="FFFFFF"/>
                </a:highlight>
                <a:latin typeface="Arial"/>
              </a:rPr>
              <a:t> datatype</a:t>
            </a:r>
            <a:r>
              <a:rPr lang="en-US" sz="9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="</a:t>
            </a:r>
            <a:r>
              <a:rPr lang="en-US" sz="9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AnyURI</a:t>
            </a:r>
            <a:r>
              <a:rPr lang="en-US" sz="9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"&gt;</a:t>
            </a:r>
            <a:r>
              <a:rPr lang="en-US" sz="900" b="1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state.gov</a:t>
            </a:r>
            <a:r>
              <a:rPr lang="en-US" sz="9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&lt;/</a:t>
            </a:r>
            <a:r>
              <a:rPr lang="en-US" sz="900" dirty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URIObj:Value</a:t>
            </a:r>
            <a:r>
              <a:rPr lang="en-US" sz="9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&gt;</a:t>
            </a:r>
            <a:endParaRPr lang="en-US" sz="900" dirty="0">
              <a:solidFill>
                <a:srgbClr val="000000"/>
              </a:solidFill>
              <a:highlight>
                <a:srgbClr val="FFFFFF"/>
              </a:highlight>
              <a:latin typeface="Arial"/>
            </a:endParaRPr>
          </a:p>
          <a:p>
            <a:pPr marL="0" indent="0">
              <a:buNone/>
            </a:pPr>
            <a:r>
              <a:rPr lang="en-US" sz="9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                </a:t>
            </a:r>
            <a:r>
              <a:rPr lang="en-US" sz="9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&lt;/</a:t>
            </a:r>
            <a:r>
              <a:rPr lang="en-US" sz="900" dirty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cybox:Defined_Object</a:t>
            </a:r>
            <a:r>
              <a:rPr lang="en-US" sz="9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&gt;</a:t>
            </a:r>
            <a:endParaRPr lang="en-US" sz="900" dirty="0">
              <a:solidFill>
                <a:srgbClr val="000000"/>
              </a:solidFill>
              <a:highlight>
                <a:srgbClr val="FFFFFF"/>
              </a:highlight>
              <a:latin typeface="Arial"/>
            </a:endParaRPr>
          </a:p>
          <a:p>
            <a:pPr marL="0" indent="0">
              <a:buNone/>
            </a:pPr>
            <a:r>
              <a:rPr lang="en-US" sz="9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                </a:t>
            </a:r>
            <a:r>
              <a:rPr lang="en-US" sz="9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&lt;</a:t>
            </a:r>
            <a:r>
              <a:rPr lang="en-US" sz="900" dirty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cybox:Related_Objects</a:t>
            </a:r>
            <a:r>
              <a:rPr lang="en-US" sz="9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&gt;</a:t>
            </a:r>
            <a:endParaRPr lang="en-US" sz="900" dirty="0">
              <a:solidFill>
                <a:srgbClr val="000000"/>
              </a:solidFill>
              <a:highlight>
                <a:srgbClr val="FFFFFF"/>
              </a:highlight>
              <a:latin typeface="Arial"/>
            </a:endParaRPr>
          </a:p>
          <a:p>
            <a:pPr marL="0" indent="0">
              <a:buNone/>
            </a:pPr>
            <a:r>
              <a:rPr lang="en-US" sz="9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                    </a:t>
            </a:r>
            <a:r>
              <a:rPr lang="en-US" sz="9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&lt;</a:t>
            </a:r>
            <a:r>
              <a:rPr lang="en-US" sz="900" dirty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cybox:Related_Object</a:t>
            </a:r>
            <a:r>
              <a:rPr lang="en-US" sz="900" dirty="0">
                <a:solidFill>
                  <a:srgbClr val="FF0000"/>
                </a:solidFill>
                <a:highlight>
                  <a:srgbClr val="FFFFFF"/>
                </a:highlight>
                <a:latin typeface="Arial"/>
              </a:rPr>
              <a:t> idref</a:t>
            </a:r>
            <a:r>
              <a:rPr lang="en-US" sz="9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="</a:t>
            </a:r>
            <a:r>
              <a:rPr lang="en-US" sz="9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cybox:guid-6eba12f6-30c8-11e2-8011-000c291a73d5</a:t>
            </a:r>
            <a:r>
              <a:rPr lang="en-US" sz="9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"</a:t>
            </a:r>
            <a:r>
              <a:rPr lang="en-US" sz="900" dirty="0">
                <a:solidFill>
                  <a:srgbClr val="FF0000"/>
                </a:solidFill>
                <a:highlight>
                  <a:srgbClr val="FFFFFF"/>
                </a:highlight>
                <a:latin typeface="Arial"/>
              </a:rPr>
              <a:t> type</a:t>
            </a:r>
            <a:r>
              <a:rPr lang="en-US" sz="9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="</a:t>
            </a:r>
            <a:r>
              <a:rPr lang="en-US" sz="9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WHOIS</a:t>
            </a:r>
            <a:r>
              <a:rPr lang="en-US" sz="9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"</a:t>
            </a:r>
            <a:r>
              <a:rPr lang="en-US" sz="900" dirty="0">
                <a:solidFill>
                  <a:srgbClr val="FF0000"/>
                </a:solidFill>
                <a:highlight>
                  <a:srgbClr val="FFFFFF"/>
                </a:highlight>
                <a:latin typeface="Arial"/>
              </a:rPr>
              <a:t> relationship</a:t>
            </a:r>
            <a:r>
              <a:rPr lang="en-US" sz="9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="</a:t>
            </a:r>
            <a:r>
              <a:rPr lang="en-US" sz="9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Resolved_To</a:t>
            </a:r>
            <a:r>
              <a:rPr lang="en-US" sz="9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"/&gt;</a:t>
            </a:r>
            <a:endParaRPr lang="en-US" sz="900" dirty="0">
              <a:solidFill>
                <a:srgbClr val="000000"/>
              </a:solidFill>
              <a:highlight>
                <a:srgbClr val="FFFFFF"/>
              </a:highlight>
              <a:latin typeface="Arial"/>
            </a:endParaRPr>
          </a:p>
          <a:p>
            <a:pPr marL="0" indent="0">
              <a:buNone/>
            </a:pPr>
            <a:r>
              <a:rPr lang="en-US" sz="9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                    </a:t>
            </a:r>
            <a:r>
              <a:rPr lang="en-US" sz="9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&lt;</a:t>
            </a:r>
            <a:r>
              <a:rPr lang="en-US" sz="900" dirty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cybox:Related_Object</a:t>
            </a:r>
            <a:r>
              <a:rPr lang="en-US" sz="900" dirty="0">
                <a:solidFill>
                  <a:srgbClr val="FF0000"/>
                </a:solidFill>
                <a:highlight>
                  <a:srgbClr val="FFFFFF"/>
                </a:highlight>
                <a:latin typeface="Arial"/>
              </a:rPr>
              <a:t> idref</a:t>
            </a:r>
            <a:r>
              <a:rPr lang="en-US" sz="9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="</a:t>
            </a:r>
            <a:r>
              <a:rPr lang="en-US" sz="9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cybox:guid-6eba1dc8-30c8-11e2-8011-000c291a73d5</a:t>
            </a:r>
            <a:r>
              <a:rPr lang="en-US" sz="9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"</a:t>
            </a:r>
            <a:r>
              <a:rPr lang="en-US" sz="900" dirty="0">
                <a:solidFill>
                  <a:srgbClr val="FF0000"/>
                </a:solidFill>
                <a:highlight>
                  <a:srgbClr val="FFFFFF"/>
                </a:highlight>
                <a:latin typeface="Arial"/>
              </a:rPr>
              <a:t> type</a:t>
            </a:r>
            <a:r>
              <a:rPr lang="en-US" sz="9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="</a:t>
            </a:r>
            <a:r>
              <a:rPr lang="en-US" sz="9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DNS Query</a:t>
            </a:r>
            <a:r>
              <a:rPr lang="en-US" sz="9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"</a:t>
            </a:r>
            <a:r>
              <a:rPr lang="en-US" sz="900" dirty="0">
                <a:solidFill>
                  <a:srgbClr val="FF0000"/>
                </a:solidFill>
                <a:highlight>
                  <a:srgbClr val="FFFFFF"/>
                </a:highlight>
                <a:latin typeface="Arial"/>
              </a:rPr>
              <a:t> relationship</a:t>
            </a:r>
            <a:r>
              <a:rPr lang="en-US" sz="9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="</a:t>
            </a:r>
            <a:r>
              <a:rPr lang="en-US" sz="9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Properties_Queried_By</a:t>
            </a:r>
            <a:r>
              <a:rPr lang="en-US" sz="9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"/&gt;</a:t>
            </a:r>
            <a:endParaRPr lang="en-US" sz="900" dirty="0">
              <a:solidFill>
                <a:srgbClr val="000000"/>
              </a:solidFill>
              <a:highlight>
                <a:srgbClr val="FFFFFF"/>
              </a:highlight>
              <a:latin typeface="Arial"/>
            </a:endParaRPr>
          </a:p>
          <a:p>
            <a:pPr marL="0" indent="0">
              <a:buNone/>
            </a:pPr>
            <a:r>
              <a:rPr lang="en-US" sz="900" dirty="0" smtClean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	       &lt;</a:t>
            </a:r>
            <a:r>
              <a:rPr lang="en-US" sz="900" dirty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cybox:Related_Object</a:t>
            </a:r>
            <a:r>
              <a:rPr lang="en-US" sz="900" dirty="0">
                <a:solidFill>
                  <a:srgbClr val="FF0000"/>
                </a:solidFill>
                <a:highlight>
                  <a:srgbClr val="FFFFFF"/>
                </a:highlight>
                <a:latin typeface="Arial"/>
              </a:rPr>
              <a:t> idref</a:t>
            </a:r>
            <a:r>
              <a:rPr lang="en-US" sz="9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="</a:t>
            </a:r>
            <a:r>
              <a:rPr lang="en-US" sz="9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cybox:guid-6ec1cb36-30c8-11e2-8011-000c291a73d5</a:t>
            </a:r>
            <a:r>
              <a:rPr lang="en-US" sz="9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"</a:t>
            </a:r>
            <a:r>
              <a:rPr lang="en-US" sz="900" dirty="0">
                <a:solidFill>
                  <a:srgbClr val="FF0000"/>
                </a:solidFill>
                <a:highlight>
                  <a:srgbClr val="FFFFFF"/>
                </a:highlight>
                <a:latin typeface="Arial"/>
              </a:rPr>
              <a:t> type</a:t>
            </a:r>
            <a:r>
              <a:rPr lang="en-US" sz="9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="</a:t>
            </a:r>
            <a:r>
              <a:rPr lang="en-US" sz="9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DNS Record</a:t>
            </a:r>
            <a:r>
              <a:rPr lang="en-US" sz="9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"</a:t>
            </a:r>
            <a:r>
              <a:rPr lang="en-US" sz="900" dirty="0">
                <a:solidFill>
                  <a:srgbClr val="FF0000"/>
                </a:solidFill>
                <a:highlight>
                  <a:srgbClr val="FFFFFF"/>
                </a:highlight>
                <a:latin typeface="Arial"/>
              </a:rPr>
              <a:t> relationship</a:t>
            </a:r>
            <a:r>
              <a:rPr lang="en-US" sz="9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="</a:t>
            </a:r>
            <a:r>
              <a:rPr lang="en-US" sz="9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Characterized_By</a:t>
            </a:r>
            <a:r>
              <a:rPr lang="en-US" sz="900" dirty="0" smtClean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"/&gt;</a:t>
            </a:r>
          </a:p>
          <a:p>
            <a:pPr marL="0" indent="0">
              <a:buNone/>
            </a:pPr>
            <a:r>
              <a:rPr lang="en-US" sz="900" dirty="0" smtClean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                    </a:t>
            </a:r>
            <a:r>
              <a:rPr lang="en-US" sz="9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&lt;</a:t>
            </a:r>
            <a:r>
              <a:rPr lang="en-US" sz="900" dirty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cybox:Related_Object</a:t>
            </a:r>
            <a:r>
              <a:rPr lang="en-US" sz="900" dirty="0">
                <a:solidFill>
                  <a:srgbClr val="FF0000"/>
                </a:solidFill>
                <a:highlight>
                  <a:srgbClr val="FFFFFF"/>
                </a:highlight>
                <a:latin typeface="Arial"/>
              </a:rPr>
              <a:t> idref</a:t>
            </a:r>
            <a:r>
              <a:rPr lang="en-US" sz="9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="</a:t>
            </a:r>
            <a:r>
              <a:rPr lang="en-US" sz="9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cybox:guid-6ec1c8de-30c8-11e2-8011-000c291a73d5</a:t>
            </a:r>
            <a:r>
              <a:rPr lang="en-US" sz="9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"</a:t>
            </a:r>
            <a:r>
              <a:rPr lang="en-US" sz="900" dirty="0">
                <a:solidFill>
                  <a:srgbClr val="FF0000"/>
                </a:solidFill>
                <a:highlight>
                  <a:srgbClr val="FFFFFF"/>
                </a:highlight>
                <a:latin typeface="Arial"/>
              </a:rPr>
              <a:t> type</a:t>
            </a:r>
            <a:r>
              <a:rPr lang="en-US" sz="9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="</a:t>
            </a:r>
            <a:r>
              <a:rPr lang="en-US" sz="9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IP Address</a:t>
            </a:r>
            <a:r>
              <a:rPr lang="en-US" sz="9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"</a:t>
            </a:r>
            <a:r>
              <a:rPr lang="en-US" sz="900" dirty="0">
                <a:solidFill>
                  <a:srgbClr val="FF0000"/>
                </a:solidFill>
                <a:highlight>
                  <a:srgbClr val="FFFFFF"/>
                </a:highlight>
                <a:latin typeface="Arial"/>
              </a:rPr>
              <a:t> relationship</a:t>
            </a:r>
            <a:r>
              <a:rPr lang="en-US" sz="9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="</a:t>
            </a:r>
            <a:r>
              <a:rPr lang="en-US" sz="9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Resolved_To</a:t>
            </a:r>
            <a:r>
              <a:rPr lang="en-US" sz="9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"/&gt;</a:t>
            </a:r>
            <a:endParaRPr lang="en-US" sz="900" dirty="0">
              <a:solidFill>
                <a:srgbClr val="000000"/>
              </a:solidFill>
              <a:highlight>
                <a:srgbClr val="FFFFFF"/>
              </a:highlight>
              <a:latin typeface="Arial"/>
            </a:endParaRPr>
          </a:p>
          <a:p>
            <a:pPr marL="0" indent="0">
              <a:buNone/>
            </a:pPr>
            <a:r>
              <a:rPr lang="en-US" sz="9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                    </a:t>
            </a:r>
            <a:r>
              <a:rPr lang="en-US" sz="9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&lt;</a:t>
            </a:r>
            <a:r>
              <a:rPr lang="en-US" sz="900" dirty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cybox:Related_Object</a:t>
            </a:r>
            <a:r>
              <a:rPr lang="en-US" sz="900" dirty="0">
                <a:solidFill>
                  <a:srgbClr val="FF0000"/>
                </a:solidFill>
                <a:highlight>
                  <a:srgbClr val="FFFFFF"/>
                </a:highlight>
                <a:latin typeface="Arial"/>
              </a:rPr>
              <a:t> idref</a:t>
            </a:r>
            <a:r>
              <a:rPr lang="en-US" sz="9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="</a:t>
            </a:r>
            <a:r>
              <a:rPr lang="en-US" sz="9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cybox:guid-6ec1cdf2-30c8-11e2-8011-000c291a73d5</a:t>
            </a:r>
            <a:r>
              <a:rPr lang="en-US" sz="9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"</a:t>
            </a:r>
            <a:r>
              <a:rPr lang="en-US" sz="900" dirty="0">
                <a:solidFill>
                  <a:srgbClr val="FF0000"/>
                </a:solidFill>
                <a:highlight>
                  <a:srgbClr val="FFFFFF"/>
                </a:highlight>
                <a:latin typeface="Arial"/>
              </a:rPr>
              <a:t> type</a:t>
            </a:r>
            <a:r>
              <a:rPr lang="en-US" sz="9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="</a:t>
            </a:r>
            <a:r>
              <a:rPr lang="en-US" sz="9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DNS Query</a:t>
            </a:r>
            <a:r>
              <a:rPr lang="en-US" sz="9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"</a:t>
            </a:r>
            <a:r>
              <a:rPr lang="en-US" sz="900" dirty="0">
                <a:solidFill>
                  <a:srgbClr val="FF0000"/>
                </a:solidFill>
                <a:highlight>
                  <a:srgbClr val="FFFFFF"/>
                </a:highlight>
                <a:latin typeface="Arial"/>
              </a:rPr>
              <a:t> relationship</a:t>
            </a:r>
            <a:r>
              <a:rPr lang="en-US" sz="9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="</a:t>
            </a:r>
            <a:r>
              <a:rPr lang="en-US" sz="9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Properties_Queried_By</a:t>
            </a:r>
            <a:r>
              <a:rPr lang="en-US" sz="9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"/&gt;</a:t>
            </a:r>
            <a:endParaRPr lang="en-US" sz="900" dirty="0">
              <a:solidFill>
                <a:srgbClr val="000000"/>
              </a:solidFill>
              <a:highlight>
                <a:srgbClr val="FFFFFF"/>
              </a:highlight>
              <a:latin typeface="Arial"/>
            </a:endParaRPr>
          </a:p>
          <a:p>
            <a:pPr marL="0" indent="0">
              <a:buNone/>
            </a:pPr>
            <a:r>
              <a:rPr lang="en-US" sz="900" dirty="0" smtClean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	       &lt;</a:t>
            </a:r>
            <a:r>
              <a:rPr lang="en-US" sz="900" dirty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cybox:Related_Object</a:t>
            </a:r>
            <a:r>
              <a:rPr lang="en-US" sz="900" dirty="0">
                <a:solidFill>
                  <a:srgbClr val="FF0000"/>
                </a:solidFill>
                <a:highlight>
                  <a:srgbClr val="FFFFFF"/>
                </a:highlight>
                <a:latin typeface="Arial"/>
              </a:rPr>
              <a:t> idref</a:t>
            </a:r>
            <a:r>
              <a:rPr lang="en-US" sz="9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="</a:t>
            </a:r>
            <a:r>
              <a:rPr lang="en-US" sz="9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cybox:guid-6ec8ffaa-30c8-11e2-8011-000c291a73d5</a:t>
            </a:r>
            <a:r>
              <a:rPr lang="en-US" sz="9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"</a:t>
            </a:r>
            <a:r>
              <a:rPr lang="en-US" sz="900" dirty="0">
                <a:solidFill>
                  <a:srgbClr val="FF0000"/>
                </a:solidFill>
                <a:highlight>
                  <a:srgbClr val="FFFFFF"/>
                </a:highlight>
                <a:latin typeface="Arial"/>
              </a:rPr>
              <a:t> type</a:t>
            </a:r>
            <a:r>
              <a:rPr lang="en-US" sz="9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="</a:t>
            </a:r>
            <a:r>
              <a:rPr lang="en-US" sz="9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DNS Record</a:t>
            </a:r>
            <a:r>
              <a:rPr lang="en-US" sz="9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"</a:t>
            </a:r>
            <a:r>
              <a:rPr lang="en-US" sz="900" dirty="0">
                <a:solidFill>
                  <a:srgbClr val="FF0000"/>
                </a:solidFill>
                <a:highlight>
                  <a:srgbClr val="FFFFFF"/>
                </a:highlight>
                <a:latin typeface="Arial"/>
              </a:rPr>
              <a:t> relationship</a:t>
            </a:r>
            <a:r>
              <a:rPr lang="en-US" sz="9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="</a:t>
            </a:r>
            <a:r>
              <a:rPr lang="en-US" sz="9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Characterized_By</a:t>
            </a:r>
            <a:r>
              <a:rPr lang="en-US" sz="900" dirty="0" smtClean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"/&gt;</a:t>
            </a:r>
          </a:p>
          <a:p>
            <a:pPr marL="0" indent="0">
              <a:buNone/>
            </a:pPr>
            <a:r>
              <a:rPr lang="en-US" sz="900" dirty="0" smtClean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                    </a:t>
            </a:r>
            <a:r>
              <a:rPr lang="en-US" sz="9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&lt;</a:t>
            </a:r>
            <a:r>
              <a:rPr lang="en-US" sz="900" dirty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cybox:Related_Object</a:t>
            </a:r>
            <a:r>
              <a:rPr lang="en-US" sz="900" dirty="0">
                <a:solidFill>
                  <a:srgbClr val="FF0000"/>
                </a:solidFill>
                <a:highlight>
                  <a:srgbClr val="FFFFFF"/>
                </a:highlight>
                <a:latin typeface="Arial"/>
              </a:rPr>
              <a:t> idref</a:t>
            </a:r>
            <a:r>
              <a:rPr lang="en-US" sz="9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="</a:t>
            </a:r>
            <a:r>
              <a:rPr lang="en-US" sz="9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cybox:guid-6ec8fd2a-30c8-11e2-8011-000c291a73d5</a:t>
            </a:r>
            <a:r>
              <a:rPr lang="en-US" sz="9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"</a:t>
            </a:r>
            <a:r>
              <a:rPr lang="en-US" sz="900" dirty="0">
                <a:solidFill>
                  <a:srgbClr val="FF0000"/>
                </a:solidFill>
                <a:highlight>
                  <a:srgbClr val="FFFFFF"/>
                </a:highlight>
                <a:latin typeface="Arial"/>
              </a:rPr>
              <a:t> type</a:t>
            </a:r>
            <a:r>
              <a:rPr lang="en-US" sz="9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="</a:t>
            </a:r>
            <a:r>
              <a:rPr lang="en-US" sz="9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IP Address</a:t>
            </a:r>
            <a:r>
              <a:rPr lang="en-US" sz="9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"</a:t>
            </a:r>
            <a:r>
              <a:rPr lang="en-US" sz="900" dirty="0">
                <a:solidFill>
                  <a:srgbClr val="FF0000"/>
                </a:solidFill>
                <a:highlight>
                  <a:srgbClr val="FFFFFF"/>
                </a:highlight>
                <a:latin typeface="Arial"/>
              </a:rPr>
              <a:t> relationship</a:t>
            </a:r>
            <a:r>
              <a:rPr lang="en-US" sz="9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="</a:t>
            </a:r>
            <a:r>
              <a:rPr lang="en-US" sz="9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Resolved_To</a:t>
            </a:r>
            <a:r>
              <a:rPr lang="en-US" sz="9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"/&gt;</a:t>
            </a:r>
            <a:endParaRPr lang="en-US" sz="900" dirty="0">
              <a:solidFill>
                <a:srgbClr val="000000"/>
              </a:solidFill>
              <a:highlight>
                <a:srgbClr val="FFFFFF"/>
              </a:highlight>
              <a:latin typeface="Arial"/>
            </a:endParaRPr>
          </a:p>
          <a:p>
            <a:pPr marL="0" indent="0">
              <a:buNone/>
            </a:pPr>
            <a:r>
              <a:rPr lang="en-US" sz="9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                    </a:t>
            </a:r>
            <a:r>
              <a:rPr lang="en-US" sz="9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&lt;</a:t>
            </a:r>
            <a:r>
              <a:rPr lang="en-US" sz="900" dirty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cybox:Related_Object</a:t>
            </a:r>
            <a:r>
              <a:rPr lang="en-US" sz="900" dirty="0">
                <a:solidFill>
                  <a:srgbClr val="FF0000"/>
                </a:solidFill>
                <a:highlight>
                  <a:srgbClr val="FFFFFF"/>
                </a:highlight>
                <a:latin typeface="Arial"/>
              </a:rPr>
              <a:t> idref</a:t>
            </a:r>
            <a:r>
              <a:rPr lang="en-US" sz="9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="</a:t>
            </a:r>
            <a:r>
              <a:rPr lang="en-US" sz="9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cybox:guid-6dcb5fda-30c8-11e2-8011-000c291a73d5</a:t>
            </a:r>
            <a:r>
              <a:rPr lang="en-US" sz="9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"</a:t>
            </a:r>
            <a:r>
              <a:rPr lang="en-US" sz="900" dirty="0">
                <a:solidFill>
                  <a:srgbClr val="FF0000"/>
                </a:solidFill>
                <a:highlight>
                  <a:srgbClr val="FFFFFF"/>
                </a:highlight>
                <a:latin typeface="Arial"/>
              </a:rPr>
              <a:t> type</a:t>
            </a:r>
            <a:r>
              <a:rPr lang="en-US" sz="9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="</a:t>
            </a:r>
            <a:r>
              <a:rPr lang="en-US" sz="9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URL</a:t>
            </a:r>
            <a:r>
              <a:rPr lang="en-US" sz="9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"</a:t>
            </a:r>
            <a:r>
              <a:rPr lang="en-US" sz="900" dirty="0">
                <a:solidFill>
                  <a:srgbClr val="FF0000"/>
                </a:solidFill>
                <a:highlight>
                  <a:srgbClr val="FFFFFF"/>
                </a:highlight>
                <a:latin typeface="Arial"/>
              </a:rPr>
              <a:t> relationship</a:t>
            </a:r>
            <a:r>
              <a:rPr lang="en-US" sz="9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="</a:t>
            </a:r>
            <a:r>
              <a:rPr lang="en-US" sz="9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Extracted_From</a:t>
            </a:r>
            <a:r>
              <a:rPr lang="en-US" sz="9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"/&gt;</a:t>
            </a:r>
            <a:endParaRPr lang="en-US" sz="900" dirty="0">
              <a:solidFill>
                <a:srgbClr val="000000"/>
              </a:solidFill>
              <a:highlight>
                <a:srgbClr val="FFFFFF"/>
              </a:highlight>
              <a:latin typeface="Arial"/>
            </a:endParaRPr>
          </a:p>
          <a:p>
            <a:pPr marL="0" indent="0">
              <a:buNone/>
            </a:pPr>
            <a:r>
              <a:rPr lang="en-US" sz="9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                    </a:t>
            </a:r>
            <a:r>
              <a:rPr lang="en-US" sz="9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&lt;</a:t>
            </a:r>
            <a:r>
              <a:rPr lang="en-US" sz="900" dirty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cybox:Related_Object</a:t>
            </a:r>
            <a:r>
              <a:rPr lang="en-US" sz="900" dirty="0">
                <a:solidFill>
                  <a:srgbClr val="FF0000"/>
                </a:solidFill>
                <a:highlight>
                  <a:srgbClr val="FFFFFF"/>
                </a:highlight>
                <a:latin typeface="Arial"/>
              </a:rPr>
              <a:t> idref</a:t>
            </a:r>
            <a:r>
              <a:rPr lang="en-US" sz="9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="</a:t>
            </a:r>
            <a:r>
              <a:rPr lang="en-US" sz="9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cybox:guid-6dcb5fda-30c8-11e2-8011-000c291a73d5</a:t>
            </a:r>
            <a:r>
              <a:rPr lang="en-US" sz="9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"</a:t>
            </a:r>
            <a:r>
              <a:rPr lang="en-US" sz="900" dirty="0">
                <a:solidFill>
                  <a:srgbClr val="FF0000"/>
                </a:solidFill>
                <a:highlight>
                  <a:srgbClr val="FFFFFF"/>
                </a:highlight>
                <a:latin typeface="Arial"/>
              </a:rPr>
              <a:t> type</a:t>
            </a:r>
            <a:r>
              <a:rPr lang="en-US" sz="9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="</a:t>
            </a:r>
            <a:r>
              <a:rPr lang="en-US" sz="9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URL</a:t>
            </a:r>
            <a:r>
              <a:rPr lang="en-US" sz="9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"</a:t>
            </a:r>
            <a:r>
              <a:rPr lang="en-US" sz="900" dirty="0">
                <a:solidFill>
                  <a:srgbClr val="FF0000"/>
                </a:solidFill>
                <a:highlight>
                  <a:srgbClr val="FFFFFF"/>
                </a:highlight>
                <a:latin typeface="Arial"/>
              </a:rPr>
              <a:t> relationship</a:t>
            </a:r>
            <a:r>
              <a:rPr lang="en-US" sz="9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="</a:t>
            </a:r>
            <a:r>
              <a:rPr lang="en-US" sz="9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Sub-domain_Of</a:t>
            </a:r>
            <a:r>
              <a:rPr lang="en-US" sz="9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"/&gt;</a:t>
            </a:r>
            <a:endParaRPr lang="en-US" sz="900" dirty="0">
              <a:solidFill>
                <a:srgbClr val="000000"/>
              </a:solidFill>
              <a:highlight>
                <a:srgbClr val="FFFFFF"/>
              </a:highlight>
              <a:latin typeface="Arial"/>
            </a:endParaRPr>
          </a:p>
          <a:p>
            <a:pPr marL="0" indent="0">
              <a:buNone/>
            </a:pPr>
            <a:r>
              <a:rPr lang="en-US" sz="9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                </a:t>
            </a:r>
            <a:r>
              <a:rPr lang="en-US" sz="9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&lt;/</a:t>
            </a:r>
            <a:r>
              <a:rPr lang="en-US" sz="900" dirty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cybox:Related_Objects</a:t>
            </a:r>
            <a:r>
              <a:rPr lang="en-US" sz="9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&gt;</a:t>
            </a:r>
            <a:endParaRPr lang="en-US" sz="900" dirty="0">
              <a:solidFill>
                <a:srgbClr val="000000"/>
              </a:solidFill>
              <a:highlight>
                <a:srgbClr val="FFFFFF"/>
              </a:highlight>
              <a:latin typeface="Arial"/>
            </a:endParaRPr>
          </a:p>
          <a:p>
            <a:pPr marL="0" indent="0">
              <a:buNone/>
            </a:pPr>
            <a:r>
              <a:rPr lang="en-US" sz="9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            </a:t>
            </a:r>
            <a:r>
              <a:rPr lang="en-US" sz="9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&lt;/</a:t>
            </a:r>
            <a:r>
              <a:rPr lang="en-US" sz="900" dirty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cybox:Object</a:t>
            </a:r>
            <a:r>
              <a:rPr lang="en-US" sz="9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&gt;</a:t>
            </a:r>
            <a:endParaRPr lang="en-US" sz="900" dirty="0">
              <a:solidFill>
                <a:srgbClr val="000000"/>
              </a:solidFill>
              <a:highlight>
                <a:srgbClr val="FFFFFF"/>
              </a:highlight>
              <a:latin typeface="Arial"/>
            </a:endParaRPr>
          </a:p>
          <a:p>
            <a:pPr marL="0" indent="0">
              <a:buNone/>
            </a:pPr>
            <a:r>
              <a:rPr lang="en-US" sz="9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        </a:t>
            </a:r>
            <a:r>
              <a:rPr lang="en-US" sz="9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&lt;/</a:t>
            </a:r>
            <a:r>
              <a:rPr lang="en-US" sz="900" dirty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cybox:Stateful_Measure</a:t>
            </a:r>
            <a:r>
              <a:rPr lang="en-US" sz="9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&gt;</a:t>
            </a:r>
            <a:endParaRPr lang="en-US" sz="900" dirty="0">
              <a:solidFill>
                <a:srgbClr val="000000"/>
              </a:solidFill>
              <a:highlight>
                <a:srgbClr val="FFFFFF"/>
              </a:highlight>
              <a:latin typeface="Arial"/>
            </a:endParaRPr>
          </a:p>
          <a:p>
            <a:pPr marL="0" indent="0">
              <a:buNone/>
            </a:pPr>
            <a:r>
              <a:rPr lang="en-US" sz="9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    </a:t>
            </a:r>
            <a:r>
              <a:rPr lang="en-US" sz="9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&lt;/</a:t>
            </a:r>
            <a:r>
              <a:rPr lang="en-US" sz="900" dirty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cybox:Observable</a:t>
            </a:r>
            <a:r>
              <a:rPr lang="en-US" sz="9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&gt;</a:t>
            </a:r>
            <a:endParaRPr lang="en-US" sz="9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5043" y="63227"/>
            <a:ext cx="808957" cy="808957"/>
          </a:xfrm>
          <a:prstGeom prst="rect">
            <a:avLst/>
          </a:prstGeom>
        </p:spPr>
      </p:pic>
      <p:sp>
        <p:nvSpPr>
          <p:cNvPr id="5" name="Title 2"/>
          <p:cNvSpPr txBox="1">
            <a:spLocks/>
          </p:cNvSpPr>
          <p:nvPr/>
        </p:nvSpPr>
        <p:spPr>
          <a:xfrm>
            <a:off x="609600" y="228600"/>
            <a:ext cx="8229600" cy="9445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ts val="3200"/>
              </a:lnSpc>
              <a:spcBef>
                <a:spcPct val="0"/>
              </a:spcBef>
              <a:buNone/>
              <a:defRPr lang="en-US" sz="2800" b="1" kern="1200">
                <a:solidFill>
                  <a:schemeClr val="tx2"/>
                </a:solidFill>
                <a:latin typeface="Helvetica LT Std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Domain Name Object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82433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40753" y="1390977"/>
            <a:ext cx="10818432" cy="479835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000" dirty="0" smtClean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    &lt;</a:t>
            </a:r>
            <a:r>
              <a:rPr lang="en-US" sz="1000" dirty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cybox:Observable</a:t>
            </a:r>
            <a:r>
              <a:rPr lang="en-US" sz="1000" dirty="0">
                <a:solidFill>
                  <a:srgbClr val="FF0000"/>
                </a:solidFill>
                <a:highlight>
                  <a:srgbClr val="FFFFFF"/>
                </a:highlight>
                <a:latin typeface="Arial"/>
              </a:rPr>
              <a:t> id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="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cybox:observable-6f45fca8-30c8-11e2-8011-000c291a73d5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"&gt;</a:t>
            </a:r>
            <a:endParaRPr lang="en-US" sz="1000" dirty="0">
              <a:solidFill>
                <a:srgbClr val="000000"/>
              </a:solidFill>
              <a:highlight>
                <a:srgbClr val="FFFFFF"/>
              </a:highlight>
              <a:latin typeface="Arial"/>
            </a:endParaRPr>
          </a:p>
          <a:p>
            <a:pPr marL="0" indent="0">
              <a:buNone/>
            </a:pP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        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&lt;</a:t>
            </a:r>
            <a:r>
              <a:rPr lang="en-US" sz="1000" dirty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cybox:Stateful_Measure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&gt;</a:t>
            </a:r>
            <a:endParaRPr lang="en-US" sz="1000" dirty="0">
              <a:solidFill>
                <a:srgbClr val="000000"/>
              </a:solidFill>
              <a:highlight>
                <a:srgbClr val="FFFFFF"/>
              </a:highlight>
              <a:latin typeface="Arial"/>
            </a:endParaRPr>
          </a:p>
          <a:p>
            <a:pPr marL="0" indent="0">
              <a:buNone/>
            </a:pP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            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&lt;</a:t>
            </a:r>
            <a:r>
              <a:rPr lang="en-US" sz="1000" dirty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cybox:Object</a:t>
            </a:r>
            <a:r>
              <a:rPr lang="en-US" sz="1000" dirty="0">
                <a:solidFill>
                  <a:srgbClr val="FF0000"/>
                </a:solidFill>
                <a:highlight>
                  <a:srgbClr val="FFFFFF"/>
                </a:highlight>
                <a:latin typeface="Arial"/>
              </a:rPr>
              <a:t> id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="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cybox:guid-6ec1cdf2-30c8-11e2-8011-000c291a73d5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"&gt;</a:t>
            </a:r>
            <a:endParaRPr lang="en-US" sz="1000" dirty="0">
              <a:solidFill>
                <a:srgbClr val="000000"/>
              </a:solidFill>
              <a:highlight>
                <a:srgbClr val="FFFFFF"/>
              </a:highlight>
              <a:latin typeface="Arial"/>
            </a:endParaRPr>
          </a:p>
          <a:p>
            <a:pPr marL="0" indent="0">
              <a:buNone/>
            </a:pP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                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&lt;</a:t>
            </a:r>
            <a:r>
              <a:rPr lang="en-US" sz="1000" dirty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cybox:Defined_Object</a:t>
            </a:r>
            <a:r>
              <a:rPr lang="en-US" sz="1000" dirty="0">
                <a:solidFill>
                  <a:srgbClr val="FF0000"/>
                </a:solidFill>
                <a:highlight>
                  <a:srgbClr val="FFFFFF"/>
                </a:highlight>
                <a:latin typeface="Arial"/>
              </a:rPr>
              <a:t> xsi:type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="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DNSQueryObj:</a:t>
            </a:r>
            <a:r>
              <a:rPr lang="en-US" sz="1000" b="1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DNSQueryObjectType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"</a:t>
            </a:r>
            <a:r>
              <a:rPr lang="en-US" sz="1000" dirty="0">
                <a:solidFill>
                  <a:srgbClr val="FF0000"/>
                </a:solidFill>
                <a:highlight>
                  <a:srgbClr val="FFFFFF"/>
                </a:highlight>
                <a:latin typeface="Arial"/>
              </a:rPr>
              <a:t> successful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="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true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"&gt;</a:t>
            </a:r>
            <a:endParaRPr lang="en-US" sz="1000" dirty="0">
              <a:solidFill>
                <a:srgbClr val="000000"/>
              </a:solidFill>
              <a:highlight>
                <a:srgbClr val="FFFFFF"/>
              </a:highlight>
              <a:latin typeface="Arial"/>
            </a:endParaRPr>
          </a:p>
          <a:p>
            <a:pPr marL="0" indent="0">
              <a:buNone/>
            </a:pP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                    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&lt;</a:t>
            </a:r>
            <a:r>
              <a:rPr lang="en-US" sz="1000" dirty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DNSQueryObj:Question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&gt;</a:t>
            </a:r>
            <a:endParaRPr lang="en-US" sz="1000" dirty="0">
              <a:solidFill>
                <a:srgbClr val="000000"/>
              </a:solidFill>
              <a:highlight>
                <a:srgbClr val="FFFFFF"/>
              </a:highlight>
              <a:latin typeface="Arial"/>
            </a:endParaRPr>
          </a:p>
          <a:p>
            <a:pPr marL="0" indent="0">
              <a:buNone/>
            </a:pP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                        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&lt;</a:t>
            </a:r>
            <a:r>
              <a:rPr lang="en-US" sz="1000" dirty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DNSQueryObj:QName</a:t>
            </a:r>
            <a:r>
              <a:rPr lang="en-US" sz="1000" dirty="0">
                <a:solidFill>
                  <a:srgbClr val="FF0000"/>
                </a:solidFill>
                <a:highlight>
                  <a:srgbClr val="FFFFFF"/>
                </a:highlight>
                <a:latin typeface="Arial"/>
              </a:rPr>
              <a:t> xsi:type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="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URIObj:URIObjectType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"</a:t>
            </a:r>
            <a:r>
              <a:rPr lang="en-US" sz="1000" dirty="0">
                <a:solidFill>
                  <a:srgbClr val="FF0000"/>
                </a:solidFill>
                <a:highlight>
                  <a:srgbClr val="FFFFFF"/>
                </a:highlight>
                <a:latin typeface="Arial"/>
              </a:rPr>
              <a:t> type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="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Domain Name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"&gt;</a:t>
            </a:r>
            <a:endParaRPr lang="en-US" sz="1000" dirty="0">
              <a:solidFill>
                <a:srgbClr val="000000"/>
              </a:solidFill>
              <a:highlight>
                <a:srgbClr val="FFFFFF"/>
              </a:highlight>
              <a:latin typeface="Arial"/>
            </a:endParaRPr>
          </a:p>
          <a:p>
            <a:pPr marL="0" indent="0">
              <a:buNone/>
            </a:pP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                            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&lt;</a:t>
            </a:r>
            <a:r>
              <a:rPr lang="en-US" sz="1000" dirty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URIObj:Value</a:t>
            </a:r>
            <a:r>
              <a:rPr lang="en-US" sz="1000" dirty="0">
                <a:solidFill>
                  <a:srgbClr val="FF0000"/>
                </a:solidFill>
                <a:highlight>
                  <a:srgbClr val="FFFFFF"/>
                </a:highlight>
                <a:latin typeface="Arial"/>
              </a:rPr>
              <a:t> datatype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="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AnyURI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"&gt;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state.gov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&lt;/</a:t>
            </a:r>
            <a:r>
              <a:rPr lang="en-US" sz="1000" dirty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URIObj:Value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&gt;</a:t>
            </a:r>
            <a:endParaRPr lang="en-US" sz="1000" dirty="0">
              <a:solidFill>
                <a:srgbClr val="000000"/>
              </a:solidFill>
              <a:highlight>
                <a:srgbClr val="FFFFFF"/>
              </a:highlight>
              <a:latin typeface="Arial"/>
            </a:endParaRPr>
          </a:p>
          <a:p>
            <a:pPr marL="0" indent="0">
              <a:buNone/>
            </a:pP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                        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&lt;/</a:t>
            </a:r>
            <a:r>
              <a:rPr lang="en-US" sz="1000" dirty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DNSQueryObj:QName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&gt;</a:t>
            </a:r>
            <a:endParaRPr lang="en-US" sz="1000" dirty="0">
              <a:solidFill>
                <a:srgbClr val="000000"/>
              </a:solidFill>
              <a:highlight>
                <a:srgbClr val="FFFFFF"/>
              </a:highlight>
              <a:latin typeface="Arial"/>
            </a:endParaRPr>
          </a:p>
          <a:p>
            <a:pPr marL="0" indent="0">
              <a:buNone/>
            </a:pP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                        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&lt;</a:t>
            </a:r>
            <a:r>
              <a:rPr lang="en-US" sz="1000" dirty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DNSQueryObj:QType</a:t>
            </a:r>
            <a:r>
              <a:rPr lang="en-US" sz="1000" dirty="0">
                <a:solidFill>
                  <a:srgbClr val="FF0000"/>
                </a:solidFill>
                <a:highlight>
                  <a:srgbClr val="FFFFFF"/>
                </a:highlight>
                <a:latin typeface="Arial"/>
              </a:rPr>
              <a:t> datatype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="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String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"&gt;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AAAA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&lt;/</a:t>
            </a:r>
            <a:r>
              <a:rPr lang="en-US" sz="1000" dirty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DNSQueryObj:QType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&gt;</a:t>
            </a:r>
            <a:endParaRPr lang="en-US" sz="1000" dirty="0">
              <a:solidFill>
                <a:srgbClr val="000000"/>
              </a:solidFill>
              <a:highlight>
                <a:srgbClr val="FFFFFF"/>
              </a:highlight>
              <a:latin typeface="Arial"/>
            </a:endParaRPr>
          </a:p>
          <a:p>
            <a:pPr marL="0" indent="0">
              <a:buNone/>
            </a:pP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                        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&lt;</a:t>
            </a:r>
            <a:r>
              <a:rPr lang="en-US" sz="1000" dirty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DNSQueryObj:QClass</a:t>
            </a:r>
            <a:r>
              <a:rPr lang="en-US" sz="1000" dirty="0">
                <a:solidFill>
                  <a:srgbClr val="FF0000"/>
                </a:solidFill>
                <a:highlight>
                  <a:srgbClr val="FFFFFF"/>
                </a:highlight>
                <a:latin typeface="Arial"/>
              </a:rPr>
              <a:t> datatype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="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String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"&gt;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IN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&lt;/</a:t>
            </a:r>
            <a:r>
              <a:rPr lang="en-US" sz="1000" dirty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DNSQueryObj:QClass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&gt;</a:t>
            </a:r>
            <a:endParaRPr lang="en-US" sz="1000" dirty="0">
              <a:solidFill>
                <a:srgbClr val="000000"/>
              </a:solidFill>
              <a:highlight>
                <a:srgbClr val="FFFFFF"/>
              </a:highlight>
              <a:latin typeface="Arial"/>
            </a:endParaRPr>
          </a:p>
          <a:p>
            <a:pPr marL="0" indent="0">
              <a:buNone/>
            </a:pP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                    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&lt;/</a:t>
            </a:r>
            <a:r>
              <a:rPr lang="en-US" sz="1000" dirty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DNSQueryObj:Question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&gt;</a:t>
            </a:r>
            <a:endParaRPr lang="en-US" sz="1000" dirty="0">
              <a:solidFill>
                <a:srgbClr val="000000"/>
              </a:solidFill>
              <a:highlight>
                <a:srgbClr val="FFFFFF"/>
              </a:highlight>
              <a:latin typeface="Arial"/>
            </a:endParaRPr>
          </a:p>
          <a:p>
            <a:pPr marL="0" indent="0">
              <a:buNone/>
            </a:pP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                    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&lt;</a:t>
            </a:r>
            <a:r>
              <a:rPr lang="en-US" sz="1000" dirty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DNSQueryObj:Answer_Resource_Records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&gt;</a:t>
            </a:r>
            <a:endParaRPr lang="en-US" sz="1000" dirty="0">
              <a:solidFill>
                <a:srgbClr val="000000"/>
              </a:solidFill>
              <a:highlight>
                <a:srgbClr val="FFFFFF"/>
              </a:highlight>
              <a:latin typeface="Arial"/>
            </a:endParaRPr>
          </a:p>
          <a:p>
            <a:pPr marL="0" indent="0">
              <a:buNone/>
            </a:pP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                        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&lt;</a:t>
            </a:r>
            <a:r>
              <a:rPr lang="en-US" sz="1000" dirty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DNSQueryObj:Resource_Record</a:t>
            </a:r>
            <a:r>
              <a:rPr lang="en-US" sz="1000" dirty="0">
                <a:solidFill>
                  <a:srgbClr val="FF0000"/>
                </a:solidFill>
                <a:highlight>
                  <a:srgbClr val="FFFFFF"/>
                </a:highlight>
                <a:latin typeface="Arial"/>
              </a:rPr>
              <a:t> xsi:type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="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DNSRecordObj:DNSRecordObjectType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"</a:t>
            </a:r>
            <a:r>
              <a:rPr lang="en-US" sz="1000" dirty="0">
                <a:solidFill>
                  <a:srgbClr val="FF0000"/>
                </a:solidFill>
                <a:highlight>
                  <a:srgbClr val="FFFFFF"/>
                </a:highlight>
                <a:latin typeface="Arial"/>
              </a:rPr>
              <a:t> object_reference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="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cybox:guid-6ec8ffaa-30c8-11e2-8011-000c291a73d5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"/&gt;</a:t>
            </a:r>
            <a:endParaRPr lang="en-US" sz="1000" dirty="0">
              <a:solidFill>
                <a:srgbClr val="000000"/>
              </a:solidFill>
              <a:highlight>
                <a:srgbClr val="FFFFFF"/>
              </a:highlight>
              <a:latin typeface="Arial"/>
            </a:endParaRPr>
          </a:p>
          <a:p>
            <a:pPr marL="0" indent="0">
              <a:buNone/>
            </a:pP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                    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&lt;/</a:t>
            </a:r>
            <a:r>
              <a:rPr lang="en-US" sz="1000" dirty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DNSQueryObj:Answer_Resource_Records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&gt;</a:t>
            </a:r>
            <a:endParaRPr lang="en-US" sz="1000" dirty="0">
              <a:solidFill>
                <a:srgbClr val="000000"/>
              </a:solidFill>
              <a:highlight>
                <a:srgbClr val="FFFFFF"/>
              </a:highlight>
              <a:latin typeface="Arial"/>
            </a:endParaRPr>
          </a:p>
          <a:p>
            <a:pPr marL="0" indent="0">
              <a:buNone/>
            </a:pP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                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&lt;/</a:t>
            </a:r>
            <a:r>
              <a:rPr lang="en-US" sz="1000" dirty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cybox:Defined_Object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&gt;</a:t>
            </a:r>
            <a:endParaRPr lang="en-US" sz="1000" dirty="0">
              <a:solidFill>
                <a:srgbClr val="000000"/>
              </a:solidFill>
              <a:highlight>
                <a:srgbClr val="FFFFFF"/>
              </a:highlight>
              <a:latin typeface="Arial"/>
            </a:endParaRPr>
          </a:p>
          <a:p>
            <a:pPr marL="0" indent="0">
              <a:buNone/>
            </a:pP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                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&lt;</a:t>
            </a:r>
            <a:r>
              <a:rPr lang="en-US" sz="1000" dirty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cybox:Related_Objects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&gt;</a:t>
            </a:r>
            <a:endParaRPr lang="en-US" sz="1000" dirty="0">
              <a:solidFill>
                <a:srgbClr val="000000"/>
              </a:solidFill>
              <a:highlight>
                <a:srgbClr val="FFFFFF"/>
              </a:highlight>
              <a:latin typeface="Arial"/>
            </a:endParaRPr>
          </a:p>
          <a:p>
            <a:pPr marL="0" indent="0">
              <a:buNone/>
            </a:pP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                    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&lt;</a:t>
            </a:r>
            <a:r>
              <a:rPr lang="en-US" sz="1000" dirty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cybox:Related_Object</a:t>
            </a:r>
            <a:r>
              <a:rPr lang="en-US" sz="1000" dirty="0">
                <a:solidFill>
                  <a:srgbClr val="FF0000"/>
                </a:solidFill>
                <a:highlight>
                  <a:srgbClr val="FFFFFF"/>
                </a:highlight>
                <a:latin typeface="Arial"/>
              </a:rPr>
              <a:t> idref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="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cybox:guid-6dcb9414-30c8-11e2-8011-000c291a73d5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"</a:t>
            </a:r>
            <a:r>
              <a:rPr lang="en-US" sz="1000" dirty="0">
                <a:solidFill>
                  <a:srgbClr val="FF0000"/>
                </a:solidFill>
                <a:highlight>
                  <a:srgbClr val="FFFFFF"/>
                </a:highlight>
                <a:latin typeface="Arial"/>
              </a:rPr>
              <a:t> type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="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URI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"</a:t>
            </a:r>
            <a:r>
              <a:rPr lang="en-US" sz="1000" dirty="0">
                <a:solidFill>
                  <a:srgbClr val="FF0000"/>
                </a:solidFill>
                <a:highlight>
                  <a:srgbClr val="FFFFFF"/>
                </a:highlight>
                <a:latin typeface="Arial"/>
              </a:rPr>
              <a:t> relationship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="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Properties_Queried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"/&gt;</a:t>
            </a:r>
            <a:endParaRPr lang="en-US" sz="1000" dirty="0">
              <a:solidFill>
                <a:srgbClr val="000000"/>
              </a:solidFill>
              <a:highlight>
                <a:srgbClr val="FFFFFF"/>
              </a:highlight>
              <a:latin typeface="Arial"/>
            </a:endParaRPr>
          </a:p>
          <a:p>
            <a:pPr marL="0" indent="0">
              <a:buNone/>
            </a:pP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                    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&lt;</a:t>
            </a:r>
            <a:r>
              <a:rPr lang="en-US" sz="1000" dirty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cybox:Related_Object</a:t>
            </a:r>
            <a:r>
              <a:rPr lang="en-US" sz="1000" dirty="0">
                <a:solidFill>
                  <a:srgbClr val="FF0000"/>
                </a:solidFill>
                <a:highlight>
                  <a:srgbClr val="FFFFFF"/>
                </a:highlight>
                <a:latin typeface="Arial"/>
              </a:rPr>
              <a:t> idref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="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cybox:guid-6ec8ffaa-30c8-11e2-8011-000c291a73d5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"</a:t>
            </a:r>
            <a:r>
              <a:rPr lang="en-US" sz="1000" dirty="0">
                <a:solidFill>
                  <a:srgbClr val="FF0000"/>
                </a:solidFill>
                <a:highlight>
                  <a:srgbClr val="FFFFFF"/>
                </a:highlight>
                <a:latin typeface="Arial"/>
              </a:rPr>
              <a:t> type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="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DNS Record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"</a:t>
            </a:r>
            <a:r>
              <a:rPr lang="en-US" sz="1000" dirty="0">
                <a:solidFill>
                  <a:srgbClr val="FF0000"/>
                </a:solidFill>
                <a:highlight>
                  <a:srgbClr val="FFFFFF"/>
                </a:highlight>
                <a:latin typeface="Arial"/>
              </a:rPr>
              <a:t> relationship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="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Searched_For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"/&gt;</a:t>
            </a:r>
            <a:endParaRPr lang="en-US" sz="1000" dirty="0">
              <a:solidFill>
                <a:srgbClr val="000000"/>
              </a:solidFill>
              <a:highlight>
                <a:srgbClr val="FFFFFF"/>
              </a:highlight>
              <a:latin typeface="Arial"/>
            </a:endParaRPr>
          </a:p>
          <a:p>
            <a:pPr marL="0" indent="0">
              <a:buNone/>
            </a:pP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                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&lt;/</a:t>
            </a:r>
            <a:r>
              <a:rPr lang="en-US" sz="1000" dirty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cybox:Related_Objects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&gt;</a:t>
            </a:r>
            <a:endParaRPr lang="en-US" sz="1000" dirty="0">
              <a:solidFill>
                <a:srgbClr val="000000"/>
              </a:solidFill>
              <a:highlight>
                <a:srgbClr val="FFFFFF"/>
              </a:highlight>
              <a:latin typeface="Arial"/>
            </a:endParaRPr>
          </a:p>
          <a:p>
            <a:pPr marL="0" indent="0">
              <a:buNone/>
            </a:pP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            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&lt;/</a:t>
            </a:r>
            <a:r>
              <a:rPr lang="en-US" sz="1000" dirty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cybox:Object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&gt;</a:t>
            </a:r>
            <a:endParaRPr lang="en-US" sz="1000" dirty="0">
              <a:solidFill>
                <a:srgbClr val="000000"/>
              </a:solidFill>
              <a:highlight>
                <a:srgbClr val="FFFFFF"/>
              </a:highlight>
              <a:latin typeface="Arial"/>
            </a:endParaRPr>
          </a:p>
          <a:p>
            <a:pPr marL="0" indent="0">
              <a:buNone/>
            </a:pP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        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&lt;/</a:t>
            </a:r>
            <a:r>
              <a:rPr lang="en-US" sz="1000" dirty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cybox:Stateful_Measure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&gt;</a:t>
            </a:r>
            <a:endParaRPr lang="en-US" sz="1000" dirty="0">
              <a:solidFill>
                <a:srgbClr val="000000"/>
              </a:solidFill>
              <a:highlight>
                <a:srgbClr val="FFFFFF"/>
              </a:highlight>
              <a:latin typeface="Arial"/>
            </a:endParaRPr>
          </a:p>
          <a:p>
            <a:pPr marL="0" indent="0">
              <a:buNone/>
            </a:pP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    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&lt;/</a:t>
            </a:r>
            <a:r>
              <a:rPr lang="en-US" sz="1000" dirty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cybox:Observable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&gt;</a:t>
            </a:r>
            <a:endParaRPr lang="en-US" sz="1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5043" y="63227"/>
            <a:ext cx="808957" cy="808957"/>
          </a:xfrm>
          <a:prstGeom prst="rect">
            <a:avLst/>
          </a:prstGeom>
        </p:spPr>
      </p:pic>
      <p:sp>
        <p:nvSpPr>
          <p:cNvPr id="5" name="Title 2"/>
          <p:cNvSpPr txBox="1">
            <a:spLocks/>
          </p:cNvSpPr>
          <p:nvPr/>
        </p:nvSpPr>
        <p:spPr>
          <a:xfrm>
            <a:off x="609600" y="228600"/>
            <a:ext cx="8229600" cy="9445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ts val="3200"/>
              </a:lnSpc>
              <a:spcBef>
                <a:spcPct val="0"/>
              </a:spcBef>
              <a:buNone/>
              <a:defRPr lang="en-US" sz="2800" b="1" kern="1200">
                <a:solidFill>
                  <a:schemeClr val="tx2"/>
                </a:solidFill>
                <a:latin typeface="Helvetica LT Std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DNS Query Object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4667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09920" y="1334618"/>
            <a:ext cx="8519779" cy="539955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&lt;</a:t>
            </a:r>
            <a:r>
              <a:rPr lang="en-US" sz="1000" dirty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cybox:Observable</a:t>
            </a:r>
            <a:r>
              <a:rPr lang="en-US" sz="1000" dirty="0">
                <a:solidFill>
                  <a:srgbClr val="FF0000"/>
                </a:solidFill>
                <a:highlight>
                  <a:srgbClr val="FFFFFF"/>
                </a:highlight>
                <a:latin typeface="Arial"/>
              </a:rPr>
              <a:t> id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="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cybox:observable-6f45dbec-30c8-11e2-8011-000c291a73d5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"&gt;</a:t>
            </a:r>
            <a:endParaRPr lang="en-US" sz="1000" dirty="0">
              <a:solidFill>
                <a:srgbClr val="000000"/>
              </a:solidFill>
              <a:highlight>
                <a:srgbClr val="FFFFFF"/>
              </a:highlight>
              <a:latin typeface="Arial"/>
            </a:endParaRPr>
          </a:p>
          <a:p>
            <a:pPr marL="0" indent="0">
              <a:buNone/>
            </a:pP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        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&lt;</a:t>
            </a:r>
            <a:r>
              <a:rPr lang="en-US" sz="1000" dirty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cybox:Stateful_Measure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&gt;</a:t>
            </a:r>
            <a:endParaRPr lang="en-US" sz="1000" dirty="0">
              <a:solidFill>
                <a:srgbClr val="000000"/>
              </a:solidFill>
              <a:highlight>
                <a:srgbClr val="FFFFFF"/>
              </a:highlight>
              <a:latin typeface="Arial"/>
            </a:endParaRPr>
          </a:p>
          <a:p>
            <a:pPr marL="0" indent="0">
              <a:buNone/>
            </a:pP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            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&lt;</a:t>
            </a:r>
            <a:r>
              <a:rPr lang="en-US" sz="1000" dirty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cybox:Object</a:t>
            </a:r>
            <a:r>
              <a:rPr lang="en-US" sz="1000" dirty="0">
                <a:solidFill>
                  <a:srgbClr val="FF0000"/>
                </a:solidFill>
                <a:highlight>
                  <a:srgbClr val="FFFFFF"/>
                </a:highlight>
                <a:latin typeface="Arial"/>
              </a:rPr>
              <a:t> id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="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cybox:guid-6ec8ffaa-30c8-11e2-8011-000c291a73d5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"&gt;</a:t>
            </a:r>
            <a:endParaRPr lang="en-US" sz="1000" dirty="0">
              <a:solidFill>
                <a:srgbClr val="000000"/>
              </a:solidFill>
              <a:highlight>
                <a:srgbClr val="FFFFFF"/>
              </a:highlight>
              <a:latin typeface="Arial"/>
            </a:endParaRPr>
          </a:p>
          <a:p>
            <a:pPr marL="0" indent="0">
              <a:buNone/>
            </a:pP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                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&lt;</a:t>
            </a:r>
            <a:r>
              <a:rPr lang="en-US" sz="1000" dirty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cybox:Defined_Object</a:t>
            </a:r>
            <a:r>
              <a:rPr lang="en-US" sz="1000" dirty="0">
                <a:solidFill>
                  <a:srgbClr val="FF0000"/>
                </a:solidFill>
                <a:highlight>
                  <a:srgbClr val="FFFFFF"/>
                </a:highlight>
                <a:latin typeface="Arial"/>
              </a:rPr>
              <a:t> xsi:type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="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DNSRecordObj:</a:t>
            </a:r>
            <a:r>
              <a:rPr lang="en-US" sz="1000" b="1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DNSRecordObjectType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"&gt;</a:t>
            </a:r>
            <a:endParaRPr lang="en-US" sz="1000" dirty="0">
              <a:solidFill>
                <a:srgbClr val="000000"/>
              </a:solidFill>
              <a:highlight>
                <a:srgbClr val="FFFFFF"/>
              </a:highlight>
              <a:latin typeface="Arial"/>
            </a:endParaRPr>
          </a:p>
          <a:p>
            <a:pPr marL="0" indent="0">
              <a:buNone/>
            </a:pP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                    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&lt;</a:t>
            </a:r>
            <a:r>
              <a:rPr lang="en-US" sz="1000" dirty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DNSRecordObj:Domain_Name</a:t>
            </a:r>
            <a:r>
              <a:rPr lang="en-US" sz="1000" dirty="0">
                <a:solidFill>
                  <a:srgbClr val="FF0000"/>
                </a:solidFill>
                <a:highlight>
                  <a:srgbClr val="FFFFFF"/>
                </a:highlight>
                <a:latin typeface="Arial"/>
              </a:rPr>
              <a:t> xsi:type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="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URIObj:URIObjectType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"</a:t>
            </a:r>
            <a:r>
              <a:rPr lang="en-US" sz="1000" dirty="0">
                <a:solidFill>
                  <a:srgbClr val="FF0000"/>
                </a:solidFill>
                <a:highlight>
                  <a:srgbClr val="FFFFFF"/>
                </a:highlight>
                <a:latin typeface="Arial"/>
              </a:rPr>
              <a:t> type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="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Domain Name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"&gt;</a:t>
            </a:r>
            <a:endParaRPr lang="en-US" sz="1000" dirty="0">
              <a:solidFill>
                <a:srgbClr val="000000"/>
              </a:solidFill>
              <a:highlight>
                <a:srgbClr val="FFFFFF"/>
              </a:highlight>
              <a:latin typeface="Arial"/>
            </a:endParaRPr>
          </a:p>
          <a:p>
            <a:pPr marL="0" indent="0">
              <a:buNone/>
            </a:pP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                        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&lt;</a:t>
            </a:r>
            <a:r>
              <a:rPr lang="en-US" sz="1000" dirty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URIObj:Value</a:t>
            </a:r>
            <a:r>
              <a:rPr lang="en-US" sz="1000" dirty="0">
                <a:solidFill>
                  <a:srgbClr val="FF0000"/>
                </a:solidFill>
                <a:highlight>
                  <a:srgbClr val="FFFFFF"/>
                </a:highlight>
                <a:latin typeface="Arial"/>
              </a:rPr>
              <a:t> datatype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="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AnyURI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"&gt;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state.gov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&lt;/</a:t>
            </a:r>
            <a:r>
              <a:rPr lang="en-US" sz="1000" dirty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URIObj:Value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&gt;</a:t>
            </a:r>
            <a:endParaRPr lang="en-US" sz="1000" dirty="0">
              <a:solidFill>
                <a:srgbClr val="000000"/>
              </a:solidFill>
              <a:highlight>
                <a:srgbClr val="FFFFFF"/>
              </a:highlight>
              <a:latin typeface="Arial"/>
            </a:endParaRPr>
          </a:p>
          <a:p>
            <a:pPr marL="0" indent="0">
              <a:buNone/>
            </a:pP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                    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&lt;/</a:t>
            </a:r>
            <a:r>
              <a:rPr lang="en-US" sz="1000" dirty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DNSRecordObj:Domain_Name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&gt;</a:t>
            </a:r>
            <a:endParaRPr lang="en-US" sz="1000" dirty="0">
              <a:solidFill>
                <a:srgbClr val="000000"/>
              </a:solidFill>
              <a:highlight>
                <a:srgbClr val="FFFFFF"/>
              </a:highlight>
              <a:latin typeface="Arial"/>
            </a:endParaRPr>
          </a:p>
          <a:p>
            <a:pPr marL="0" indent="0">
              <a:buNone/>
            </a:pP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                    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&lt;</a:t>
            </a:r>
            <a:r>
              <a:rPr lang="en-US" sz="1000" dirty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DNSRecordObj:IP_Address</a:t>
            </a:r>
            <a:r>
              <a:rPr lang="en-US" sz="1000" dirty="0">
                <a:solidFill>
                  <a:srgbClr val="FF0000"/>
                </a:solidFill>
                <a:highlight>
                  <a:srgbClr val="FFFFFF"/>
                </a:highlight>
                <a:latin typeface="Arial"/>
              </a:rPr>
              <a:t> xsi:type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="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AddressObj:AddressObjectType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"</a:t>
            </a:r>
            <a:r>
              <a:rPr lang="en-US" sz="1000" dirty="0">
                <a:solidFill>
                  <a:srgbClr val="FF0000"/>
                </a:solidFill>
                <a:highlight>
                  <a:srgbClr val="FFFFFF"/>
                </a:highlight>
                <a:latin typeface="Arial"/>
              </a:rPr>
              <a:t> category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="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ipv6-addr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"&gt;</a:t>
            </a:r>
            <a:endParaRPr lang="en-US" sz="1000" dirty="0">
              <a:solidFill>
                <a:srgbClr val="000000"/>
              </a:solidFill>
              <a:highlight>
                <a:srgbClr val="FFFFFF"/>
              </a:highlight>
              <a:latin typeface="Arial"/>
            </a:endParaRPr>
          </a:p>
          <a:p>
            <a:pPr marL="0" indent="0">
              <a:buNone/>
            </a:pP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                        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&lt;</a:t>
            </a:r>
            <a:r>
              <a:rPr lang="en-US" sz="1000" dirty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AddressObj:Address_Value</a:t>
            </a:r>
            <a:r>
              <a:rPr lang="en-US" sz="1000" dirty="0">
                <a:solidFill>
                  <a:srgbClr val="FF0000"/>
                </a:solidFill>
                <a:highlight>
                  <a:srgbClr val="FFFFFF"/>
                </a:highlight>
                <a:latin typeface="Arial"/>
              </a:rPr>
              <a:t> datatype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="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String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"&gt;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2001:428:d400:4:72:166:186:151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&lt;/</a:t>
            </a:r>
            <a:r>
              <a:rPr lang="en-US" sz="1000" dirty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AddressObj:Address_Value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&gt;</a:t>
            </a:r>
            <a:endParaRPr lang="en-US" sz="1000" dirty="0">
              <a:solidFill>
                <a:srgbClr val="000000"/>
              </a:solidFill>
              <a:highlight>
                <a:srgbClr val="FFFFFF"/>
              </a:highlight>
              <a:latin typeface="Arial"/>
            </a:endParaRPr>
          </a:p>
          <a:p>
            <a:pPr marL="0" indent="0">
              <a:buNone/>
            </a:pP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                    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&lt;/</a:t>
            </a:r>
            <a:r>
              <a:rPr lang="en-US" sz="1000" dirty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DNSRecordObj:IP_Address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&gt;</a:t>
            </a:r>
            <a:endParaRPr lang="en-US" sz="1000" dirty="0">
              <a:solidFill>
                <a:srgbClr val="000000"/>
              </a:solidFill>
              <a:highlight>
                <a:srgbClr val="FFFFFF"/>
              </a:highlight>
              <a:latin typeface="Arial"/>
            </a:endParaRPr>
          </a:p>
          <a:p>
            <a:pPr marL="0" indent="0">
              <a:buNone/>
            </a:pP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                    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&lt;</a:t>
            </a:r>
            <a:r>
              <a:rPr lang="en-US" sz="1000" dirty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DNSRecordObj:Entry_Type</a:t>
            </a:r>
            <a:r>
              <a:rPr lang="en-US" sz="1000" dirty="0">
                <a:solidFill>
                  <a:srgbClr val="FF0000"/>
                </a:solidFill>
                <a:highlight>
                  <a:srgbClr val="FFFFFF"/>
                </a:highlight>
                <a:latin typeface="Arial"/>
              </a:rPr>
              <a:t> datatype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="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String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"&gt;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AAAA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&lt;/</a:t>
            </a:r>
            <a:r>
              <a:rPr lang="en-US" sz="1000" dirty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DNSRecordObj:Entry_Type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&gt;</a:t>
            </a:r>
            <a:endParaRPr lang="en-US" sz="1000" dirty="0">
              <a:solidFill>
                <a:srgbClr val="000000"/>
              </a:solidFill>
              <a:highlight>
                <a:srgbClr val="FFFFFF"/>
              </a:highlight>
              <a:latin typeface="Arial"/>
            </a:endParaRPr>
          </a:p>
          <a:p>
            <a:pPr marL="0" indent="0">
              <a:buNone/>
            </a:pP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                    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&lt;</a:t>
            </a:r>
            <a:r>
              <a:rPr lang="en-US" sz="1000" dirty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DNSRecordObj:Flags</a:t>
            </a:r>
            <a:r>
              <a:rPr lang="en-US" sz="1000" dirty="0">
                <a:solidFill>
                  <a:srgbClr val="FF0000"/>
                </a:solidFill>
                <a:highlight>
                  <a:srgbClr val="FFFFFF"/>
                </a:highlight>
                <a:latin typeface="Arial"/>
              </a:rPr>
              <a:t> datatype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="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hexBinary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"&gt;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8180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&lt;/</a:t>
            </a:r>
            <a:r>
              <a:rPr lang="en-US" sz="1000" dirty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DNSRecordObj:Flags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&gt;</a:t>
            </a:r>
            <a:endParaRPr lang="en-US" sz="1000" dirty="0">
              <a:solidFill>
                <a:srgbClr val="000000"/>
              </a:solidFill>
              <a:highlight>
                <a:srgbClr val="FFFFFF"/>
              </a:highlight>
              <a:latin typeface="Arial"/>
            </a:endParaRPr>
          </a:p>
          <a:p>
            <a:pPr marL="0" indent="0">
              <a:buNone/>
            </a:pP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                    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&lt;</a:t>
            </a:r>
            <a:r>
              <a:rPr lang="en-US" sz="1000" dirty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DNSRecordObj:Record_Data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&gt;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id 10546</a:t>
            </a:r>
          </a:p>
          <a:p>
            <a:pPr marL="0" indent="0">
              <a:buNone/>
            </a:pP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opcode QUERY</a:t>
            </a:r>
          </a:p>
          <a:p>
            <a:pPr marL="0" indent="0">
              <a:buNone/>
            </a:pP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rcode NOERROR</a:t>
            </a:r>
          </a:p>
          <a:p>
            <a:pPr marL="0" indent="0">
              <a:buNone/>
            </a:pP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flags QR RD RA</a:t>
            </a:r>
          </a:p>
          <a:p>
            <a:pPr marL="0" indent="0">
              <a:buNone/>
            </a:pP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;QUESTION</a:t>
            </a:r>
          </a:p>
          <a:p>
            <a:pPr marL="0" indent="0">
              <a:buNone/>
            </a:pP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state.gov. IN AAAA</a:t>
            </a:r>
          </a:p>
          <a:p>
            <a:pPr marL="0" indent="0">
              <a:buNone/>
            </a:pP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;ANSWER</a:t>
            </a:r>
          </a:p>
          <a:p>
            <a:pPr marL="0" indent="0">
              <a:buNone/>
            </a:pP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state.gov. 5 IN AAAA 2001:428:d400:4:72:166:186:151</a:t>
            </a:r>
          </a:p>
          <a:p>
            <a:pPr marL="0" indent="0">
              <a:buNone/>
            </a:pP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;AUTHORITY</a:t>
            </a:r>
          </a:p>
          <a:p>
            <a:pPr marL="0" indent="0">
              <a:buNone/>
            </a:pP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;ADDITIONAL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&lt;/</a:t>
            </a:r>
            <a:r>
              <a:rPr lang="en-US" sz="1000" dirty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DNSRecordObj:Record_Data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&gt;</a:t>
            </a:r>
            <a:endParaRPr lang="en-US" sz="1000" dirty="0">
              <a:solidFill>
                <a:srgbClr val="000000"/>
              </a:solidFill>
              <a:highlight>
                <a:srgbClr val="FFFFFF"/>
              </a:highlight>
              <a:latin typeface="Arial"/>
            </a:endParaRPr>
          </a:p>
          <a:p>
            <a:pPr marL="0" indent="0">
              <a:buNone/>
            </a:pP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                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&lt;/</a:t>
            </a:r>
            <a:r>
              <a:rPr lang="en-US" sz="1000" dirty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cybox:Defined_Object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&gt;</a:t>
            </a:r>
            <a:endParaRPr lang="en-US" sz="1000" dirty="0">
              <a:solidFill>
                <a:srgbClr val="000000"/>
              </a:solidFill>
              <a:highlight>
                <a:srgbClr val="FFFFFF"/>
              </a:highlight>
              <a:latin typeface="Arial"/>
            </a:endParaRPr>
          </a:p>
          <a:p>
            <a:pPr marL="0" indent="0">
              <a:buNone/>
            </a:pP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                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&lt;</a:t>
            </a:r>
            <a:r>
              <a:rPr lang="en-US" sz="1000" dirty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cybox:Related_Objects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&gt;</a:t>
            </a:r>
            <a:endParaRPr lang="en-US" sz="1000" dirty="0">
              <a:solidFill>
                <a:srgbClr val="000000"/>
              </a:solidFill>
              <a:highlight>
                <a:srgbClr val="FFFFFF"/>
              </a:highlight>
              <a:latin typeface="Arial"/>
            </a:endParaRPr>
          </a:p>
          <a:p>
            <a:pPr marL="0" indent="0">
              <a:buNone/>
            </a:pP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                    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&lt;</a:t>
            </a:r>
            <a:r>
              <a:rPr lang="en-US" sz="1000" dirty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cybox:Related_Object</a:t>
            </a:r>
            <a:r>
              <a:rPr lang="en-US" sz="1000" dirty="0">
                <a:solidFill>
                  <a:srgbClr val="FF0000"/>
                </a:solidFill>
                <a:highlight>
                  <a:srgbClr val="FFFFFF"/>
                </a:highlight>
                <a:latin typeface="Arial"/>
              </a:rPr>
              <a:t> idref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="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cybox:guid-6ec1cdf2-30c8-11e2-8011-000c291a73d5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"</a:t>
            </a:r>
            <a:r>
              <a:rPr lang="en-US" sz="1000" dirty="0">
                <a:solidFill>
                  <a:srgbClr val="FF0000"/>
                </a:solidFill>
                <a:highlight>
                  <a:srgbClr val="FFFFFF"/>
                </a:highlight>
                <a:latin typeface="Arial"/>
              </a:rPr>
              <a:t> type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="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DNS Query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"</a:t>
            </a:r>
            <a:r>
              <a:rPr lang="en-US" sz="1000" dirty="0">
                <a:solidFill>
                  <a:srgbClr val="FF0000"/>
                </a:solidFill>
                <a:highlight>
                  <a:srgbClr val="FFFFFF"/>
                </a:highlight>
                <a:latin typeface="Arial"/>
              </a:rPr>
              <a:t> relationship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="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Searched_For_By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"/&gt;</a:t>
            </a:r>
            <a:endParaRPr lang="en-US" sz="1000" dirty="0">
              <a:solidFill>
                <a:srgbClr val="000000"/>
              </a:solidFill>
              <a:highlight>
                <a:srgbClr val="FFFFFF"/>
              </a:highlight>
              <a:latin typeface="Arial"/>
            </a:endParaRPr>
          </a:p>
          <a:p>
            <a:pPr marL="0" indent="0">
              <a:buNone/>
            </a:pP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                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&lt;/</a:t>
            </a:r>
            <a:r>
              <a:rPr lang="en-US" sz="1000" dirty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cybox:Related_Objects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&gt;</a:t>
            </a:r>
            <a:endParaRPr lang="en-US" sz="1000" dirty="0">
              <a:solidFill>
                <a:srgbClr val="000000"/>
              </a:solidFill>
              <a:highlight>
                <a:srgbClr val="FFFFFF"/>
              </a:highlight>
              <a:latin typeface="Arial"/>
            </a:endParaRPr>
          </a:p>
          <a:p>
            <a:pPr marL="0" indent="0">
              <a:buNone/>
            </a:pP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            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&lt;/</a:t>
            </a:r>
            <a:r>
              <a:rPr lang="en-US" sz="1000" dirty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cybox:Object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&gt;</a:t>
            </a:r>
            <a:endParaRPr lang="en-US" sz="1000" dirty="0">
              <a:solidFill>
                <a:srgbClr val="000000"/>
              </a:solidFill>
              <a:highlight>
                <a:srgbClr val="FFFFFF"/>
              </a:highlight>
              <a:latin typeface="Arial"/>
            </a:endParaRPr>
          </a:p>
          <a:p>
            <a:pPr marL="0" indent="0">
              <a:buNone/>
            </a:pP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        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&lt;/</a:t>
            </a:r>
            <a:r>
              <a:rPr lang="en-US" sz="1000" dirty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cybox:Stateful_Measure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&gt;</a:t>
            </a:r>
            <a:endParaRPr lang="en-US" sz="1000" dirty="0">
              <a:solidFill>
                <a:srgbClr val="000000"/>
              </a:solidFill>
              <a:highlight>
                <a:srgbClr val="FFFFFF"/>
              </a:highlight>
              <a:latin typeface="Arial"/>
            </a:endParaRPr>
          </a:p>
          <a:p>
            <a:pPr marL="0" indent="0">
              <a:buNone/>
            </a:pP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    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&lt;/</a:t>
            </a:r>
            <a:r>
              <a:rPr lang="en-US" sz="1000" dirty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cybox:Observable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&gt;</a:t>
            </a:r>
            <a:endParaRPr lang="en-US" sz="1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5043" y="63227"/>
            <a:ext cx="808957" cy="808957"/>
          </a:xfrm>
          <a:prstGeom prst="rect">
            <a:avLst/>
          </a:prstGeom>
        </p:spPr>
      </p:pic>
      <p:sp>
        <p:nvSpPr>
          <p:cNvPr id="5" name="Title 2"/>
          <p:cNvSpPr txBox="1">
            <a:spLocks/>
          </p:cNvSpPr>
          <p:nvPr/>
        </p:nvSpPr>
        <p:spPr>
          <a:xfrm>
            <a:off x="609600" y="228600"/>
            <a:ext cx="8229600" cy="9445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ts val="3200"/>
              </a:lnSpc>
              <a:spcBef>
                <a:spcPct val="0"/>
              </a:spcBef>
              <a:buNone/>
              <a:defRPr lang="en-US" sz="2800" b="1" kern="1200">
                <a:solidFill>
                  <a:schemeClr val="tx2"/>
                </a:solidFill>
                <a:latin typeface="Helvetica LT Std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DNS Record Object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3489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30593" y="1652058"/>
            <a:ext cx="8787613" cy="4362650"/>
          </a:xfrm>
        </p:spPr>
        <p:txBody>
          <a:bodyPr/>
          <a:lstStyle/>
          <a:p>
            <a:pPr marL="0" indent="0">
              <a:buNone/>
            </a:pP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&lt;</a:t>
            </a:r>
            <a:r>
              <a:rPr lang="en-US" sz="1000" dirty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cybox:Observable</a:t>
            </a:r>
            <a:r>
              <a:rPr lang="en-US" sz="1000" dirty="0">
                <a:solidFill>
                  <a:srgbClr val="FF0000"/>
                </a:solidFill>
                <a:highlight>
                  <a:srgbClr val="FFFFFF"/>
                </a:highlight>
                <a:latin typeface="Arial"/>
              </a:rPr>
              <a:t> id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="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cybox:observable-6f45f992-30c8-11e2-8011-000c291a73d5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"&gt;</a:t>
            </a:r>
            <a:endParaRPr lang="en-US" sz="1000" dirty="0">
              <a:solidFill>
                <a:srgbClr val="000000"/>
              </a:solidFill>
              <a:highlight>
                <a:srgbClr val="FFFFFF"/>
              </a:highlight>
              <a:latin typeface="Arial"/>
            </a:endParaRPr>
          </a:p>
          <a:p>
            <a:pPr marL="0" indent="0">
              <a:buNone/>
            </a:pP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        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&lt;</a:t>
            </a:r>
            <a:r>
              <a:rPr lang="en-US" sz="1000" dirty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cybox:Stateful_Measure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&gt;</a:t>
            </a:r>
            <a:endParaRPr lang="en-US" sz="1000" dirty="0">
              <a:solidFill>
                <a:srgbClr val="000000"/>
              </a:solidFill>
              <a:highlight>
                <a:srgbClr val="FFFFFF"/>
              </a:highlight>
              <a:latin typeface="Arial"/>
            </a:endParaRPr>
          </a:p>
          <a:p>
            <a:pPr marL="0" indent="0">
              <a:buNone/>
            </a:pP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            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&lt;</a:t>
            </a:r>
            <a:r>
              <a:rPr lang="en-US" sz="1000" dirty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cybox:Object</a:t>
            </a:r>
            <a:r>
              <a:rPr lang="en-US" sz="1000" dirty="0">
                <a:solidFill>
                  <a:srgbClr val="FF0000"/>
                </a:solidFill>
                <a:highlight>
                  <a:srgbClr val="FFFFFF"/>
                </a:highlight>
                <a:latin typeface="Arial"/>
              </a:rPr>
              <a:t> id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="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cybox:guid-6ec8fd2a-30c8-11e2-8011-000c291a73d5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"&gt;</a:t>
            </a:r>
            <a:endParaRPr lang="en-US" sz="1000" dirty="0">
              <a:solidFill>
                <a:srgbClr val="000000"/>
              </a:solidFill>
              <a:highlight>
                <a:srgbClr val="FFFFFF"/>
              </a:highlight>
              <a:latin typeface="Arial"/>
            </a:endParaRPr>
          </a:p>
          <a:p>
            <a:pPr marL="0" indent="0">
              <a:buNone/>
            </a:pP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                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&lt;</a:t>
            </a:r>
            <a:r>
              <a:rPr lang="en-US" sz="1000" dirty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cybox:Defined_Object</a:t>
            </a:r>
            <a:r>
              <a:rPr lang="en-US" sz="1000" dirty="0">
                <a:solidFill>
                  <a:srgbClr val="FF0000"/>
                </a:solidFill>
                <a:highlight>
                  <a:srgbClr val="FFFFFF"/>
                </a:highlight>
                <a:latin typeface="Arial"/>
              </a:rPr>
              <a:t> xsi:type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="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AddressObj:</a:t>
            </a:r>
            <a:r>
              <a:rPr lang="en-US" sz="1000" b="1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AddressObjectType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"</a:t>
            </a:r>
            <a:r>
              <a:rPr lang="en-US" sz="1000" dirty="0">
                <a:solidFill>
                  <a:srgbClr val="FF0000"/>
                </a:solidFill>
                <a:highlight>
                  <a:srgbClr val="FFFFFF"/>
                </a:highlight>
                <a:latin typeface="Arial"/>
              </a:rPr>
              <a:t> category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="</a:t>
            </a:r>
            <a:r>
              <a:rPr lang="en-US" sz="1000" b="1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ipv6-addr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"&gt;</a:t>
            </a:r>
            <a:endParaRPr lang="en-US" sz="1000" dirty="0">
              <a:solidFill>
                <a:srgbClr val="000000"/>
              </a:solidFill>
              <a:highlight>
                <a:srgbClr val="FFFFFF"/>
              </a:highlight>
              <a:latin typeface="Arial"/>
            </a:endParaRPr>
          </a:p>
          <a:p>
            <a:pPr marL="0" indent="0">
              <a:buNone/>
            </a:pP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                    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&lt;</a:t>
            </a:r>
            <a:r>
              <a:rPr lang="en-US" sz="1000" dirty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AddressObj:Address_Value</a:t>
            </a:r>
            <a:r>
              <a:rPr lang="en-US" sz="1000" dirty="0">
                <a:solidFill>
                  <a:srgbClr val="FF0000"/>
                </a:solidFill>
                <a:highlight>
                  <a:srgbClr val="FFFFFF"/>
                </a:highlight>
                <a:latin typeface="Arial"/>
              </a:rPr>
              <a:t> datatype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="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String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"&gt;</a:t>
            </a:r>
            <a:r>
              <a:rPr lang="en-US" sz="1000" b="1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2001:428:d400:4:72:166:186:151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&lt;/</a:t>
            </a:r>
            <a:r>
              <a:rPr lang="en-US" sz="1000" dirty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AddressObj:Address_Value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&gt;</a:t>
            </a:r>
            <a:endParaRPr lang="en-US" sz="1000" dirty="0">
              <a:solidFill>
                <a:srgbClr val="000000"/>
              </a:solidFill>
              <a:highlight>
                <a:srgbClr val="FFFFFF"/>
              </a:highlight>
              <a:latin typeface="Arial"/>
            </a:endParaRPr>
          </a:p>
          <a:p>
            <a:pPr marL="0" indent="0">
              <a:buNone/>
            </a:pP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                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&lt;/</a:t>
            </a:r>
            <a:r>
              <a:rPr lang="en-US" sz="1000" dirty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cybox:Defined_Object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&gt;</a:t>
            </a:r>
            <a:endParaRPr lang="en-US" sz="1000" dirty="0">
              <a:solidFill>
                <a:srgbClr val="000000"/>
              </a:solidFill>
              <a:highlight>
                <a:srgbClr val="FFFFFF"/>
              </a:highlight>
              <a:latin typeface="Arial"/>
            </a:endParaRPr>
          </a:p>
          <a:p>
            <a:pPr marL="0" indent="0">
              <a:buNone/>
            </a:pP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                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&lt;</a:t>
            </a:r>
            <a:r>
              <a:rPr lang="en-US" sz="1000" dirty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cybox:Related_Objects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&gt;</a:t>
            </a:r>
            <a:endParaRPr lang="en-US" sz="1000" dirty="0">
              <a:solidFill>
                <a:srgbClr val="000000"/>
              </a:solidFill>
              <a:highlight>
                <a:srgbClr val="FFFFFF"/>
              </a:highlight>
              <a:latin typeface="Arial"/>
            </a:endParaRPr>
          </a:p>
          <a:p>
            <a:pPr marL="0" indent="0">
              <a:buNone/>
            </a:pP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                    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&lt;</a:t>
            </a:r>
            <a:r>
              <a:rPr lang="en-US" sz="1000" dirty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cybox:Related_Object</a:t>
            </a:r>
            <a:r>
              <a:rPr lang="en-US" sz="1000" dirty="0">
                <a:solidFill>
                  <a:srgbClr val="FF0000"/>
                </a:solidFill>
                <a:highlight>
                  <a:srgbClr val="FFFFFF"/>
                </a:highlight>
                <a:latin typeface="Arial"/>
              </a:rPr>
              <a:t> idref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="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cybox:guid-6dcb9414-30c8-11e2-8011-000c291a73d5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"</a:t>
            </a:r>
            <a:r>
              <a:rPr lang="en-US" sz="1000" dirty="0">
                <a:solidFill>
                  <a:srgbClr val="FF0000"/>
                </a:solidFill>
                <a:highlight>
                  <a:srgbClr val="FFFFFF"/>
                </a:highlight>
                <a:latin typeface="Arial"/>
              </a:rPr>
              <a:t> type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="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URI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"</a:t>
            </a:r>
            <a:r>
              <a:rPr lang="en-US" sz="1000" dirty="0">
                <a:solidFill>
                  <a:srgbClr val="FF0000"/>
                </a:solidFill>
                <a:highlight>
                  <a:srgbClr val="FFFFFF"/>
                </a:highlight>
                <a:latin typeface="Arial"/>
              </a:rPr>
              <a:t> relationship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="</a:t>
            </a:r>
            <a:r>
              <a:rPr lang="en-US" sz="1000" b="1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Resolved_To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"/&gt;</a:t>
            </a:r>
            <a:endParaRPr lang="en-US" sz="1000" dirty="0">
              <a:solidFill>
                <a:srgbClr val="000000"/>
              </a:solidFill>
              <a:highlight>
                <a:srgbClr val="FFFFFF"/>
              </a:highlight>
              <a:latin typeface="Arial"/>
            </a:endParaRPr>
          </a:p>
          <a:p>
            <a:pPr marL="0" indent="0">
              <a:buNone/>
            </a:pP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                    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&lt;</a:t>
            </a:r>
            <a:r>
              <a:rPr lang="en-US" sz="1000" dirty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cybox:Related_Object</a:t>
            </a:r>
            <a:r>
              <a:rPr lang="en-US" sz="1000" dirty="0">
                <a:solidFill>
                  <a:srgbClr val="FF0000"/>
                </a:solidFill>
                <a:highlight>
                  <a:srgbClr val="FFFFFF"/>
                </a:highlight>
                <a:latin typeface="Arial"/>
              </a:rPr>
              <a:t> idref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="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cybox:guid-6ec1cdf2-30c8-11e2-8011-000c291a73d5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"</a:t>
            </a:r>
            <a:r>
              <a:rPr lang="en-US" sz="1000" dirty="0">
                <a:solidFill>
                  <a:srgbClr val="FF0000"/>
                </a:solidFill>
                <a:highlight>
                  <a:srgbClr val="FFFFFF"/>
                </a:highlight>
                <a:latin typeface="Arial"/>
              </a:rPr>
              <a:t> type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="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DNS Query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"</a:t>
            </a:r>
            <a:r>
              <a:rPr lang="en-US" sz="1000" dirty="0">
                <a:solidFill>
                  <a:srgbClr val="FF0000"/>
                </a:solidFill>
                <a:highlight>
                  <a:srgbClr val="FFFFFF"/>
                </a:highlight>
                <a:latin typeface="Arial"/>
              </a:rPr>
              <a:t> relationship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="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Contained_Within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"/&gt;</a:t>
            </a:r>
            <a:endParaRPr lang="en-US" sz="1000" dirty="0">
              <a:solidFill>
                <a:srgbClr val="000000"/>
              </a:solidFill>
              <a:highlight>
                <a:srgbClr val="FFFFFF"/>
              </a:highlight>
              <a:latin typeface="Arial"/>
            </a:endParaRPr>
          </a:p>
          <a:p>
            <a:pPr marL="0" indent="0">
              <a:buNone/>
            </a:pP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                    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&lt;</a:t>
            </a:r>
            <a:r>
              <a:rPr lang="en-US" sz="1000" dirty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cybox:Related_Object</a:t>
            </a:r>
            <a:r>
              <a:rPr lang="en-US" sz="1000" dirty="0">
                <a:solidFill>
                  <a:srgbClr val="FF0000"/>
                </a:solidFill>
                <a:highlight>
                  <a:srgbClr val="FFFFFF"/>
                </a:highlight>
                <a:latin typeface="Arial"/>
              </a:rPr>
              <a:t> idref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="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cybox:guid-6ec8ffaa-30c8-11e2-8011-000c291a73d5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"</a:t>
            </a:r>
            <a:r>
              <a:rPr lang="en-US" sz="1000" dirty="0">
                <a:solidFill>
                  <a:srgbClr val="FF0000"/>
                </a:solidFill>
                <a:highlight>
                  <a:srgbClr val="FFFFFF"/>
                </a:highlight>
                <a:latin typeface="Arial"/>
              </a:rPr>
              <a:t> type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="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DNS Record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"</a:t>
            </a:r>
            <a:r>
              <a:rPr lang="en-US" sz="1000" dirty="0">
                <a:solidFill>
                  <a:srgbClr val="FF0000"/>
                </a:solidFill>
                <a:highlight>
                  <a:srgbClr val="FFFFFF"/>
                </a:highlight>
                <a:latin typeface="Arial"/>
              </a:rPr>
              <a:t> relationship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="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Contained_Within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"/&gt;</a:t>
            </a:r>
            <a:endParaRPr lang="en-US" sz="1000" dirty="0">
              <a:solidFill>
                <a:srgbClr val="000000"/>
              </a:solidFill>
              <a:highlight>
                <a:srgbClr val="FFFFFF"/>
              </a:highlight>
              <a:latin typeface="Arial"/>
            </a:endParaRPr>
          </a:p>
          <a:p>
            <a:pPr marL="0" indent="0">
              <a:buNone/>
            </a:pP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                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&lt;/</a:t>
            </a:r>
            <a:r>
              <a:rPr lang="en-US" sz="1000" dirty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cybox:Related_Objects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&gt;</a:t>
            </a:r>
            <a:endParaRPr lang="en-US" sz="1000" dirty="0">
              <a:solidFill>
                <a:srgbClr val="000000"/>
              </a:solidFill>
              <a:highlight>
                <a:srgbClr val="FFFFFF"/>
              </a:highlight>
              <a:latin typeface="Arial"/>
            </a:endParaRPr>
          </a:p>
          <a:p>
            <a:pPr marL="0" indent="0">
              <a:buNone/>
            </a:pP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            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&lt;/</a:t>
            </a:r>
            <a:r>
              <a:rPr lang="en-US" sz="1000" dirty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cybox:Object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&gt;</a:t>
            </a:r>
            <a:endParaRPr lang="en-US" sz="1000" dirty="0">
              <a:solidFill>
                <a:srgbClr val="000000"/>
              </a:solidFill>
              <a:highlight>
                <a:srgbClr val="FFFFFF"/>
              </a:highlight>
              <a:latin typeface="Arial"/>
            </a:endParaRPr>
          </a:p>
          <a:p>
            <a:pPr marL="0" indent="0">
              <a:buNone/>
            </a:pP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        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&lt;/</a:t>
            </a:r>
            <a:r>
              <a:rPr lang="en-US" sz="1000" dirty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cybox:Stateful_Measure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&gt;</a:t>
            </a:r>
            <a:endParaRPr lang="en-US" sz="1000" dirty="0">
              <a:solidFill>
                <a:srgbClr val="000000"/>
              </a:solidFill>
              <a:highlight>
                <a:srgbClr val="FFFFFF"/>
              </a:highlight>
              <a:latin typeface="Arial"/>
            </a:endParaRPr>
          </a:p>
          <a:p>
            <a:pPr marL="0" indent="0">
              <a:buNone/>
            </a:pP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    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&lt;/</a:t>
            </a:r>
            <a:r>
              <a:rPr lang="en-US" sz="1000" dirty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cybox:Observable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&gt;</a:t>
            </a:r>
            <a:endParaRPr lang="en-US" sz="1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5043" y="63227"/>
            <a:ext cx="808957" cy="808957"/>
          </a:xfrm>
          <a:prstGeom prst="rect">
            <a:avLst/>
          </a:prstGeom>
        </p:spPr>
      </p:pic>
      <p:sp>
        <p:nvSpPr>
          <p:cNvPr id="5" name="Title 2"/>
          <p:cNvSpPr txBox="1">
            <a:spLocks/>
          </p:cNvSpPr>
          <p:nvPr/>
        </p:nvSpPr>
        <p:spPr>
          <a:xfrm>
            <a:off x="609600" y="228600"/>
            <a:ext cx="8229600" cy="9445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ts val="3200"/>
              </a:lnSpc>
              <a:spcBef>
                <a:spcPct val="0"/>
              </a:spcBef>
              <a:buNone/>
              <a:defRPr lang="en-US" sz="2800" b="1" kern="1200">
                <a:solidFill>
                  <a:schemeClr val="tx2"/>
                </a:solidFill>
                <a:latin typeface="Helvetica LT Std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IP Address Object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9212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3117" y="1452196"/>
            <a:ext cx="8229600" cy="4798356"/>
          </a:xfrm>
        </p:spPr>
        <p:txBody>
          <a:bodyPr/>
          <a:lstStyle/>
          <a:p>
            <a:pPr marL="0" indent="0">
              <a:buNone/>
            </a:pP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&lt;</a:t>
            </a:r>
            <a:r>
              <a:rPr lang="en-US" sz="1000" dirty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cybox:Observable</a:t>
            </a:r>
            <a:r>
              <a:rPr lang="en-US" sz="1000" dirty="0">
                <a:solidFill>
                  <a:srgbClr val="FF0000"/>
                </a:solidFill>
                <a:highlight>
                  <a:srgbClr val="FFFFFF"/>
                </a:highlight>
                <a:latin typeface="Arial"/>
              </a:rPr>
              <a:t> id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="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cybox:observable-6f45d6ce-30c8-11e2-8011-000c291a73d5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"&gt;</a:t>
            </a:r>
            <a:endParaRPr lang="en-US" sz="1000" dirty="0">
              <a:solidFill>
                <a:srgbClr val="000000"/>
              </a:solidFill>
              <a:highlight>
                <a:srgbClr val="FFFFFF"/>
              </a:highlight>
              <a:latin typeface="Arial"/>
            </a:endParaRPr>
          </a:p>
          <a:p>
            <a:pPr marL="0" indent="0">
              <a:buNone/>
            </a:pP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        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&lt;</a:t>
            </a:r>
            <a:r>
              <a:rPr lang="en-US" sz="1000" dirty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cybox:Stateful_Measure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&gt;</a:t>
            </a:r>
            <a:endParaRPr lang="en-US" sz="1000" dirty="0">
              <a:solidFill>
                <a:srgbClr val="000000"/>
              </a:solidFill>
              <a:highlight>
                <a:srgbClr val="FFFFFF"/>
              </a:highlight>
              <a:latin typeface="Arial"/>
            </a:endParaRPr>
          </a:p>
          <a:p>
            <a:pPr marL="0" indent="0">
              <a:buNone/>
            </a:pP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            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&lt;</a:t>
            </a:r>
            <a:r>
              <a:rPr lang="en-US" sz="1000" dirty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cybox:Object</a:t>
            </a:r>
            <a:r>
              <a:rPr lang="en-US" sz="1000" dirty="0">
                <a:solidFill>
                  <a:srgbClr val="FF0000"/>
                </a:solidFill>
                <a:highlight>
                  <a:srgbClr val="FFFFFF"/>
                </a:highlight>
                <a:latin typeface="Arial"/>
              </a:rPr>
              <a:t> id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="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cybox:guid-6eba12f6-30c8-11e2-8011-000c291a73d5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"&gt;</a:t>
            </a:r>
            <a:endParaRPr lang="en-US" sz="1000" dirty="0">
              <a:solidFill>
                <a:srgbClr val="000000"/>
              </a:solidFill>
              <a:highlight>
                <a:srgbClr val="FFFFFF"/>
              </a:highlight>
              <a:latin typeface="Arial"/>
            </a:endParaRPr>
          </a:p>
          <a:p>
            <a:pPr marL="0" indent="0">
              <a:buNone/>
            </a:pP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                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&lt;</a:t>
            </a:r>
            <a:r>
              <a:rPr lang="en-US" sz="1000" dirty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cybox:Defined_Object</a:t>
            </a:r>
            <a:r>
              <a:rPr lang="en-US" sz="1000" dirty="0">
                <a:solidFill>
                  <a:srgbClr val="FF0000"/>
                </a:solidFill>
                <a:highlight>
                  <a:srgbClr val="FFFFFF"/>
                </a:highlight>
                <a:latin typeface="Arial"/>
              </a:rPr>
              <a:t> xsi:type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="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WhoisObj:</a:t>
            </a:r>
            <a:r>
              <a:rPr lang="en-US" sz="1000" b="1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WhoisObjectType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"&gt;</a:t>
            </a:r>
            <a:endParaRPr lang="en-US" sz="1000" dirty="0">
              <a:solidFill>
                <a:srgbClr val="000000"/>
              </a:solidFill>
              <a:highlight>
                <a:srgbClr val="FFFFFF"/>
              </a:highlight>
              <a:latin typeface="Arial"/>
            </a:endParaRPr>
          </a:p>
          <a:p>
            <a:pPr marL="0" indent="0">
              <a:buNone/>
            </a:pP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                    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&lt;</a:t>
            </a:r>
            <a:r>
              <a:rPr lang="en-US" sz="1000" dirty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WhoisObj:Domain_Name</a:t>
            </a:r>
            <a:r>
              <a:rPr lang="en-US" sz="1000" dirty="0">
                <a:solidFill>
                  <a:srgbClr val="FF0000"/>
                </a:solidFill>
                <a:highlight>
                  <a:srgbClr val="FFFFFF"/>
                </a:highlight>
                <a:latin typeface="Arial"/>
              </a:rPr>
              <a:t> xsi:type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="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URIObj:URIObjectType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"</a:t>
            </a:r>
            <a:r>
              <a:rPr lang="en-US" sz="1000" dirty="0">
                <a:solidFill>
                  <a:srgbClr val="FF0000"/>
                </a:solidFill>
                <a:highlight>
                  <a:srgbClr val="FFFFFF"/>
                </a:highlight>
                <a:latin typeface="Arial"/>
              </a:rPr>
              <a:t> type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="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Domain Name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"&gt;</a:t>
            </a:r>
            <a:endParaRPr lang="en-US" sz="1000" dirty="0">
              <a:solidFill>
                <a:srgbClr val="000000"/>
              </a:solidFill>
              <a:highlight>
                <a:srgbClr val="FFFFFF"/>
              </a:highlight>
              <a:latin typeface="Arial"/>
            </a:endParaRPr>
          </a:p>
          <a:p>
            <a:pPr marL="0" indent="0">
              <a:buNone/>
            </a:pP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                        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&lt;</a:t>
            </a:r>
            <a:r>
              <a:rPr lang="en-US" sz="1000" dirty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URIObj:Value</a:t>
            </a:r>
            <a:r>
              <a:rPr lang="en-US" sz="1000" dirty="0">
                <a:solidFill>
                  <a:srgbClr val="FF0000"/>
                </a:solidFill>
                <a:highlight>
                  <a:srgbClr val="FFFFFF"/>
                </a:highlight>
                <a:latin typeface="Arial"/>
              </a:rPr>
              <a:t> datatype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="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AnyURI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"&gt;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state.gov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&lt;/</a:t>
            </a:r>
            <a:r>
              <a:rPr lang="en-US" sz="1000" dirty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URIObj:Value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&gt;</a:t>
            </a:r>
            <a:endParaRPr lang="en-US" sz="1000" dirty="0">
              <a:solidFill>
                <a:srgbClr val="000000"/>
              </a:solidFill>
              <a:highlight>
                <a:srgbClr val="FFFFFF"/>
              </a:highlight>
              <a:latin typeface="Arial"/>
            </a:endParaRPr>
          </a:p>
          <a:p>
            <a:pPr marL="0" indent="0">
              <a:buNone/>
            </a:pP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                    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&lt;/</a:t>
            </a:r>
            <a:r>
              <a:rPr lang="en-US" sz="1000" dirty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WhoisObj:Domain_Name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&gt;</a:t>
            </a:r>
            <a:endParaRPr lang="en-US" sz="1000" dirty="0">
              <a:solidFill>
                <a:srgbClr val="000000"/>
              </a:solidFill>
              <a:highlight>
                <a:srgbClr val="FFFFFF"/>
              </a:highlight>
              <a:latin typeface="Arial"/>
            </a:endParaRPr>
          </a:p>
          <a:p>
            <a:pPr marL="0" indent="0">
              <a:buNone/>
            </a:pP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                    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&lt;</a:t>
            </a:r>
            <a:r>
              <a:rPr lang="en-US" sz="1000" dirty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WhoisObj:Status</a:t>
            </a:r>
            <a:r>
              <a:rPr lang="en-US" sz="1000" dirty="0">
                <a:solidFill>
                  <a:srgbClr val="FF0000"/>
                </a:solidFill>
                <a:highlight>
                  <a:srgbClr val="FFFFFF"/>
                </a:highlight>
                <a:latin typeface="Arial"/>
              </a:rPr>
              <a:t> datatype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="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String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"&gt;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OK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&lt;/</a:t>
            </a:r>
            <a:r>
              <a:rPr lang="en-US" sz="1000" dirty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WhoisObj:Status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&gt;</a:t>
            </a:r>
            <a:endParaRPr lang="en-US" sz="1000" dirty="0">
              <a:solidFill>
                <a:srgbClr val="000000"/>
              </a:solidFill>
              <a:highlight>
                <a:srgbClr val="FFFFFF"/>
              </a:highlight>
              <a:latin typeface="Arial"/>
            </a:endParaRPr>
          </a:p>
          <a:p>
            <a:pPr marL="0" indent="0">
              <a:buNone/>
            </a:pP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                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&lt;/</a:t>
            </a:r>
            <a:r>
              <a:rPr lang="en-US" sz="1000" dirty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cybox:Defined_Object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&gt;</a:t>
            </a:r>
            <a:endParaRPr lang="en-US" sz="1000" dirty="0">
              <a:solidFill>
                <a:srgbClr val="000000"/>
              </a:solidFill>
              <a:highlight>
                <a:srgbClr val="FFFFFF"/>
              </a:highlight>
              <a:latin typeface="Arial"/>
            </a:endParaRPr>
          </a:p>
          <a:p>
            <a:pPr marL="0" indent="0">
              <a:buNone/>
            </a:pP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                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&lt;</a:t>
            </a:r>
            <a:r>
              <a:rPr lang="en-US" sz="1000" dirty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cybox:Related_Objects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&gt;</a:t>
            </a:r>
            <a:endParaRPr lang="en-US" sz="1000" dirty="0">
              <a:solidFill>
                <a:srgbClr val="000000"/>
              </a:solidFill>
              <a:highlight>
                <a:srgbClr val="FFFFFF"/>
              </a:highlight>
              <a:latin typeface="Arial"/>
            </a:endParaRPr>
          </a:p>
          <a:p>
            <a:pPr marL="0" indent="0">
              <a:buNone/>
            </a:pP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                    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&lt;</a:t>
            </a:r>
            <a:r>
              <a:rPr lang="en-US" sz="1000" dirty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cybox:Related_Object</a:t>
            </a:r>
            <a:r>
              <a:rPr lang="en-US" sz="1000" dirty="0">
                <a:solidFill>
                  <a:srgbClr val="FF0000"/>
                </a:solidFill>
                <a:highlight>
                  <a:srgbClr val="FFFFFF"/>
                </a:highlight>
                <a:latin typeface="Arial"/>
              </a:rPr>
              <a:t> idref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="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cybox:guid-6dcb9414-30c8-11e2-8011-000c291a73d5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"</a:t>
            </a:r>
            <a:r>
              <a:rPr lang="en-US" sz="1000" dirty="0">
                <a:solidFill>
                  <a:srgbClr val="FF0000"/>
                </a:solidFill>
                <a:highlight>
                  <a:srgbClr val="FFFFFF"/>
                </a:highlight>
                <a:latin typeface="Arial"/>
              </a:rPr>
              <a:t> type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="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URI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"</a:t>
            </a:r>
            <a:r>
              <a:rPr lang="en-US" sz="1000" dirty="0">
                <a:solidFill>
                  <a:srgbClr val="FF0000"/>
                </a:solidFill>
                <a:highlight>
                  <a:srgbClr val="FFFFFF"/>
                </a:highlight>
                <a:latin typeface="Arial"/>
              </a:rPr>
              <a:t> relationship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="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Resolved_To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"/&gt;</a:t>
            </a:r>
            <a:endParaRPr lang="en-US" sz="1000" dirty="0">
              <a:solidFill>
                <a:srgbClr val="000000"/>
              </a:solidFill>
              <a:highlight>
                <a:srgbClr val="FFFFFF"/>
              </a:highlight>
              <a:latin typeface="Arial"/>
            </a:endParaRPr>
          </a:p>
          <a:p>
            <a:pPr marL="0" indent="0">
              <a:buNone/>
            </a:pP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                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&lt;/</a:t>
            </a:r>
            <a:r>
              <a:rPr lang="en-US" sz="1000" dirty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cybox:Related_Objects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&gt;</a:t>
            </a:r>
            <a:endParaRPr lang="en-US" sz="1000" dirty="0">
              <a:solidFill>
                <a:srgbClr val="000000"/>
              </a:solidFill>
              <a:highlight>
                <a:srgbClr val="FFFFFF"/>
              </a:highlight>
              <a:latin typeface="Arial"/>
            </a:endParaRPr>
          </a:p>
          <a:p>
            <a:pPr marL="0" indent="0">
              <a:buNone/>
            </a:pP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            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&lt;/</a:t>
            </a:r>
            <a:r>
              <a:rPr lang="en-US" sz="1000" dirty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cybox:Object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&gt;</a:t>
            </a:r>
            <a:endParaRPr lang="en-US" sz="1000" dirty="0">
              <a:solidFill>
                <a:srgbClr val="000000"/>
              </a:solidFill>
              <a:highlight>
                <a:srgbClr val="FFFFFF"/>
              </a:highlight>
              <a:latin typeface="Arial"/>
            </a:endParaRPr>
          </a:p>
          <a:p>
            <a:pPr marL="0" indent="0">
              <a:buNone/>
            </a:pP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        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&lt;/</a:t>
            </a:r>
            <a:r>
              <a:rPr lang="en-US" sz="1000" dirty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cybox:Stateful_Measure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&gt;</a:t>
            </a:r>
            <a:endParaRPr lang="en-US" sz="1000" dirty="0">
              <a:solidFill>
                <a:srgbClr val="000000"/>
              </a:solidFill>
              <a:highlight>
                <a:srgbClr val="FFFFFF"/>
              </a:highlight>
              <a:latin typeface="Arial"/>
            </a:endParaRPr>
          </a:p>
          <a:p>
            <a:pPr marL="0" indent="0">
              <a:buNone/>
            </a:pP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    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&lt;/</a:t>
            </a:r>
            <a:r>
              <a:rPr lang="en-US" sz="1000" dirty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cybox:Observable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&gt;</a:t>
            </a:r>
            <a:endParaRPr lang="en-US" sz="1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5043" y="63227"/>
            <a:ext cx="808957" cy="808957"/>
          </a:xfrm>
          <a:prstGeom prst="rect">
            <a:avLst/>
          </a:prstGeom>
        </p:spPr>
      </p:pic>
      <p:sp>
        <p:nvSpPr>
          <p:cNvPr id="5" name="Title 2"/>
          <p:cNvSpPr txBox="1">
            <a:spLocks/>
          </p:cNvSpPr>
          <p:nvPr/>
        </p:nvSpPr>
        <p:spPr>
          <a:xfrm>
            <a:off x="609600" y="228600"/>
            <a:ext cx="8229600" cy="9445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ts val="3200"/>
              </a:lnSpc>
              <a:spcBef>
                <a:spcPct val="0"/>
              </a:spcBef>
              <a:buNone/>
              <a:defRPr lang="en-US" sz="2800" b="1" kern="1200">
                <a:solidFill>
                  <a:schemeClr val="tx2"/>
                </a:solidFill>
                <a:latin typeface="Helvetica LT Std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WHOIS Object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9037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/>
          <p:cNvSpPr txBox="1">
            <a:spLocks/>
          </p:cNvSpPr>
          <p:nvPr/>
        </p:nvSpPr>
        <p:spPr>
          <a:xfrm>
            <a:off x="502920" y="1311275"/>
            <a:ext cx="8229600" cy="490496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ts val="3200"/>
              </a:lnSpc>
              <a:spcBef>
                <a:spcPct val="0"/>
              </a:spcBef>
              <a:buNone/>
              <a:defRPr lang="en-US" sz="1800" b="1" kern="1200">
                <a:solidFill>
                  <a:schemeClr val="tx2"/>
                </a:solidFill>
                <a:latin typeface="Helvetica LT Std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342900" lvl="0" indent="-342900">
              <a:lnSpc>
                <a:spcPct val="100000"/>
              </a:lnSpc>
              <a:buClr>
                <a:schemeClr val="tx2"/>
              </a:buClr>
              <a:buFont typeface="+mj-lt"/>
              <a:buAutoNum type="arabicPeriod" startAt="4"/>
            </a:pPr>
            <a:r>
              <a:rPr lang="en-US" sz="1600" b="0" dirty="0">
                <a:solidFill>
                  <a:schemeClr val="tx1"/>
                </a:solidFill>
                <a:latin typeface="+mn-lt"/>
              </a:rPr>
              <a:t>List of emails submitted to </a:t>
            </a:r>
            <a:r>
              <a:rPr lang="en-US" sz="1600" b="0" u="sng" dirty="0" err="1">
                <a:solidFill>
                  <a:schemeClr val="tx1"/>
                </a:solidFill>
                <a:latin typeface="+mn-lt"/>
                <a:hlinkClick r:id="rId2"/>
              </a:rPr>
              <a:t>suspicious@XXX.YYY</a:t>
            </a:r>
            <a:r>
              <a:rPr lang="en-US" sz="1600" b="0" u="sng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600" b="0" dirty="0">
                <a:solidFill>
                  <a:schemeClr val="tx1"/>
                </a:solidFill>
                <a:latin typeface="+mn-lt"/>
              </a:rPr>
              <a:t>are</a:t>
            </a:r>
            <a:r>
              <a:rPr lang="en-US" sz="1600" b="0" u="sng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600" b="0" dirty="0">
                <a:solidFill>
                  <a:schemeClr val="tx1"/>
                </a:solidFill>
                <a:latin typeface="+mn-lt"/>
              </a:rPr>
              <a:t>structured and prioritized (based on reputation analysis or other policy-driven maliciousness characterization) analysis results of the email are presented to the analyst. </a:t>
            </a:r>
            <a:endParaRPr lang="en-US" sz="1600" b="0" dirty="0" smtClean="0">
              <a:solidFill>
                <a:schemeClr val="tx1"/>
              </a:solidFill>
              <a:latin typeface="+mn-lt"/>
            </a:endParaRP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600" dirty="0" smtClean="0"/>
              <a:t>A</a:t>
            </a:r>
            <a:r>
              <a:rPr lang="en-US" sz="1600" b="0" dirty="0" smtClean="0">
                <a:solidFill>
                  <a:schemeClr val="tx1"/>
                </a:solidFill>
                <a:latin typeface="+mn-lt"/>
              </a:rPr>
              <a:t>utomates </a:t>
            </a:r>
            <a:r>
              <a:rPr lang="en-US" sz="1600" b="0" dirty="0">
                <a:solidFill>
                  <a:schemeClr val="tx1"/>
                </a:solidFill>
                <a:latin typeface="+mn-lt"/>
              </a:rPr>
              <a:t>the first steps of analysis that must be performed on each email and shortens response time for real threats by enabling the analyst to work on likely malicious issues first.</a:t>
            </a:r>
          </a:p>
          <a:p>
            <a:pPr marL="342900" lvl="0" indent="-342900">
              <a:lnSpc>
                <a:spcPct val="100000"/>
              </a:lnSpc>
              <a:spcBef>
                <a:spcPts val="1800"/>
              </a:spcBef>
              <a:buClr>
                <a:schemeClr val="tx2"/>
              </a:buClr>
              <a:buFont typeface="+mj-lt"/>
              <a:buAutoNum type="arabicPeriod" startAt="4"/>
            </a:pPr>
            <a:r>
              <a:rPr lang="en-US" sz="1600" b="0" dirty="0">
                <a:solidFill>
                  <a:schemeClr val="tx1"/>
                </a:solidFill>
                <a:latin typeface="+mn-lt"/>
              </a:rPr>
              <a:t>Analyst can leverage structured representations to quickly query if this email or similar have been seen before or sent to others within XXX.</a:t>
            </a:r>
          </a:p>
          <a:p>
            <a:pPr marL="342900" lvl="0" indent="-342900">
              <a:lnSpc>
                <a:spcPct val="100000"/>
              </a:lnSpc>
              <a:spcBef>
                <a:spcPts val="1800"/>
              </a:spcBef>
              <a:buClr>
                <a:schemeClr val="tx2"/>
              </a:buClr>
              <a:buFont typeface="+mj-lt"/>
              <a:buAutoNum type="arabicPeriod" startAt="4"/>
            </a:pPr>
            <a:r>
              <a:rPr lang="en-US" sz="1600" b="0" dirty="0" smtClean="0">
                <a:solidFill>
                  <a:schemeClr val="tx1"/>
                </a:solidFill>
                <a:latin typeface="+mn-lt"/>
              </a:rPr>
              <a:t>Analyst </a:t>
            </a:r>
            <a:r>
              <a:rPr lang="en-US" sz="1600" b="0" dirty="0">
                <a:solidFill>
                  <a:schemeClr val="tx1"/>
                </a:solidFill>
                <a:latin typeface="+mn-lt"/>
              </a:rPr>
              <a:t>reviews suspicious email and any related emails (including shared Indicators), identifies unique characteristics, and captures them in an appropriate Observables (CybOX) pattern. </a:t>
            </a:r>
            <a:endParaRPr lang="en-US" sz="1600" b="0" dirty="0" smtClean="0">
              <a:solidFill>
                <a:schemeClr val="tx1"/>
              </a:solidFill>
              <a:latin typeface="+mn-lt"/>
            </a:endParaRPr>
          </a:p>
          <a:p>
            <a:pPr lvl="0">
              <a:lnSpc>
                <a:spcPct val="100000"/>
              </a:lnSpc>
            </a:pPr>
            <a:endParaRPr lang="en-US" sz="1600" b="0" dirty="0" smtClean="0">
              <a:solidFill>
                <a:schemeClr val="tx1"/>
              </a:solidFill>
              <a:latin typeface="+mn-lt"/>
            </a:endParaRPr>
          </a:p>
          <a:p>
            <a:pPr lvl="0">
              <a:lnSpc>
                <a:spcPct val="100000"/>
              </a:lnSpc>
            </a:pPr>
            <a:endParaRPr lang="en-US" sz="1600" b="0" dirty="0">
              <a:solidFill>
                <a:schemeClr val="tx1"/>
              </a:solidFill>
              <a:latin typeface="+mn-lt"/>
            </a:endParaRPr>
          </a:p>
          <a:p>
            <a:pPr>
              <a:lnSpc>
                <a:spcPct val="100000"/>
              </a:lnSpc>
            </a:pPr>
            <a:r>
              <a:rPr lang="en-US" sz="1600" b="0" dirty="0">
                <a:solidFill>
                  <a:schemeClr val="tx1"/>
                </a:solidFill>
                <a:latin typeface="+mn-lt"/>
              </a:rPr>
              <a:t>In this example, the analyst creates a pattern for any email from an email address with the domain name “state.gov” and with a PDF file attached that has a size of 87022 bytes and an MD5 hash= cf2b3ad32a8a4cfb05e9dfc45875bd70</a:t>
            </a:r>
            <a:r>
              <a:rPr lang="en-US" sz="1200" b="0" dirty="0">
                <a:solidFill>
                  <a:schemeClr val="tx1"/>
                </a:solidFill>
                <a:latin typeface="+mn-lt"/>
              </a:rPr>
              <a:t>.</a:t>
            </a:r>
            <a:endParaRPr lang="en-US" sz="16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628650" y="114300"/>
            <a:ext cx="8229600" cy="9445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ts val="3200"/>
              </a:lnSpc>
              <a:spcBef>
                <a:spcPct val="0"/>
              </a:spcBef>
              <a:buNone/>
              <a:defRPr lang="en-US" sz="2800" b="1" kern="1200">
                <a:solidFill>
                  <a:schemeClr val="tx2"/>
                </a:solidFill>
                <a:latin typeface="Helvetica LT Std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Potential STIX-enabled Phishing Analysis</a:t>
            </a:r>
          </a:p>
          <a:p>
            <a:pPr algn="ctr"/>
            <a:r>
              <a:rPr lang="en-US" dirty="0" smtClean="0"/>
              <a:t>(Continued)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212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 to Adversary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>
                <a:solidFill>
                  <a:srgbClr val="C1CD23"/>
                </a:solidFill>
              </a:rPr>
              <a:t>|</a:t>
            </a:r>
            <a:r>
              <a:rPr lang="en-US" smtClean="0"/>
              <a:t> </a:t>
            </a:r>
            <a:fld id="{295008BC-DA31-4D19-837B-EFA4386B05F5}" type="slidenum"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4</a:t>
            </a:fld>
            <a:r>
              <a:rPr lang="en-US" smtClean="0"/>
              <a:t> </a:t>
            </a:r>
            <a:r>
              <a:rPr lang="en-US" smtClean="0">
                <a:solidFill>
                  <a:srgbClr val="C1CD23"/>
                </a:solidFill>
              </a:rPr>
              <a:t>|</a:t>
            </a:r>
            <a:endParaRPr lang="en-US" dirty="0">
              <a:solidFill>
                <a:srgbClr val="C1CD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0315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328" y="1287462"/>
            <a:ext cx="8641294" cy="543659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&lt;</a:t>
            </a:r>
            <a:r>
              <a:rPr lang="en-US" sz="1000" dirty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cybox:Observable</a:t>
            </a:r>
            <a:r>
              <a:rPr lang="en-US" sz="1000" dirty="0">
                <a:solidFill>
                  <a:srgbClr val="FF0000"/>
                </a:solidFill>
                <a:highlight>
                  <a:srgbClr val="FFFFFF"/>
                </a:highlight>
                <a:latin typeface="Arial"/>
              </a:rPr>
              <a:t> id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="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cybox:observable-pattern-5f1dedd3-ece3-4007-94cd-7d52784c1474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"&gt;</a:t>
            </a:r>
            <a:endParaRPr lang="en-US" sz="1000" dirty="0">
              <a:solidFill>
                <a:srgbClr val="000000"/>
              </a:solidFill>
              <a:highlight>
                <a:srgbClr val="FFFFFF"/>
              </a:highlight>
              <a:latin typeface="Arial"/>
            </a:endParaRPr>
          </a:p>
          <a:p>
            <a:pPr marL="0" indent="0">
              <a:buNone/>
            </a:pP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    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&lt;</a:t>
            </a:r>
            <a:r>
              <a:rPr lang="en-US" sz="1000" dirty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cybox:Stateful_Measure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&gt;</a:t>
            </a:r>
            <a:endParaRPr lang="en-US" sz="1000" dirty="0">
              <a:solidFill>
                <a:srgbClr val="000000"/>
              </a:solidFill>
              <a:highlight>
                <a:srgbClr val="FFFFFF"/>
              </a:highlight>
              <a:latin typeface="Arial"/>
            </a:endParaRPr>
          </a:p>
          <a:p>
            <a:pPr marL="0" indent="0">
              <a:buNone/>
            </a:pP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         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&lt;</a:t>
            </a:r>
            <a:r>
              <a:rPr lang="en-US" sz="1000" dirty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cybox:Object</a:t>
            </a:r>
            <a:r>
              <a:rPr lang="en-US" sz="1000" dirty="0">
                <a:solidFill>
                  <a:srgbClr val="FF0000"/>
                </a:solidFill>
                <a:highlight>
                  <a:srgbClr val="FFFFFF"/>
                </a:highlight>
                <a:latin typeface="Arial"/>
              </a:rPr>
              <a:t> id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="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cybox:object-3a7aa9db-d082-447c-a422-293b78e24238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"&gt;</a:t>
            </a:r>
            <a:endParaRPr lang="en-US" sz="1000" dirty="0">
              <a:solidFill>
                <a:srgbClr val="000000"/>
              </a:solidFill>
              <a:highlight>
                <a:srgbClr val="FFFFFF"/>
              </a:highlight>
              <a:latin typeface="Arial"/>
            </a:endParaRPr>
          </a:p>
          <a:p>
            <a:pPr marL="0" indent="0">
              <a:buNone/>
            </a:pP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                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&lt;</a:t>
            </a:r>
            <a:r>
              <a:rPr lang="en-US" sz="1000" dirty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cybox:Defined_Object</a:t>
            </a:r>
            <a:r>
              <a:rPr lang="en-US" sz="1000" dirty="0">
                <a:solidFill>
                  <a:srgbClr val="FF0000"/>
                </a:solidFill>
                <a:highlight>
                  <a:srgbClr val="FFFFFF"/>
                </a:highlight>
                <a:latin typeface="Arial"/>
              </a:rPr>
              <a:t> xsi:type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="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EmailMessageObj:</a:t>
            </a:r>
            <a:r>
              <a:rPr lang="en-US" sz="1000" b="1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EmailMessageObjectType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"&gt;</a:t>
            </a:r>
            <a:endParaRPr lang="en-US" sz="1000" dirty="0">
              <a:solidFill>
                <a:srgbClr val="000000"/>
              </a:solidFill>
              <a:highlight>
                <a:srgbClr val="FFFFFF"/>
              </a:highlight>
              <a:latin typeface="Arial"/>
            </a:endParaRPr>
          </a:p>
          <a:p>
            <a:pPr marL="0" indent="0">
              <a:buNone/>
            </a:pP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                    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&lt;</a:t>
            </a:r>
            <a:r>
              <a:rPr lang="en-US" sz="1000" dirty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EmailMessageObj:Header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&gt;</a:t>
            </a:r>
            <a:endParaRPr lang="en-US" sz="1000" dirty="0">
              <a:solidFill>
                <a:srgbClr val="000000"/>
              </a:solidFill>
              <a:highlight>
                <a:srgbClr val="FFFFFF"/>
              </a:highlight>
              <a:latin typeface="Arial"/>
            </a:endParaRPr>
          </a:p>
          <a:p>
            <a:pPr marL="0" indent="0">
              <a:buNone/>
            </a:pP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                        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&lt;</a:t>
            </a:r>
            <a:r>
              <a:rPr lang="en-US" sz="1000" dirty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EmailMessageObj:</a:t>
            </a:r>
            <a:r>
              <a:rPr lang="en-US" sz="1000" b="1" dirty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From</a:t>
            </a:r>
            <a:r>
              <a:rPr lang="en-US" sz="1000" dirty="0">
                <a:solidFill>
                  <a:srgbClr val="FF0000"/>
                </a:solidFill>
                <a:highlight>
                  <a:srgbClr val="FFFFFF"/>
                </a:highlight>
                <a:latin typeface="Arial"/>
              </a:rPr>
              <a:t> category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="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e-mail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"&gt;</a:t>
            </a:r>
            <a:endParaRPr lang="en-US" sz="1000" dirty="0">
              <a:solidFill>
                <a:srgbClr val="000000"/>
              </a:solidFill>
              <a:highlight>
                <a:srgbClr val="FFFFFF"/>
              </a:highlight>
              <a:latin typeface="Arial"/>
            </a:endParaRPr>
          </a:p>
          <a:p>
            <a:pPr marL="0" indent="0">
              <a:buNone/>
            </a:pP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                            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&lt;</a:t>
            </a:r>
            <a:r>
              <a:rPr lang="en-US" sz="1000" dirty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AddressObj:Address_Value</a:t>
            </a:r>
            <a:r>
              <a:rPr lang="en-US" sz="1000" dirty="0">
                <a:solidFill>
                  <a:srgbClr val="FF0000"/>
                </a:solidFill>
                <a:highlight>
                  <a:srgbClr val="FFFFFF"/>
                </a:highlight>
                <a:latin typeface="Arial"/>
              </a:rPr>
              <a:t> datatype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="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String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"</a:t>
            </a:r>
            <a:r>
              <a:rPr lang="en-US" sz="1000" dirty="0">
                <a:solidFill>
                  <a:srgbClr val="FF0000"/>
                </a:solidFill>
                <a:highlight>
                  <a:srgbClr val="FFFFFF"/>
                </a:highlight>
                <a:latin typeface="Arial"/>
              </a:rPr>
              <a:t> condition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="</a:t>
            </a:r>
            <a:r>
              <a:rPr lang="en-US" sz="1000" b="1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Contains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"&gt;</a:t>
            </a:r>
            <a:r>
              <a:rPr lang="en-US" sz="1000" b="1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@state.gov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&lt;/</a:t>
            </a:r>
            <a:r>
              <a:rPr lang="en-US" sz="1000" dirty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AddressObj:Address_Value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&gt;</a:t>
            </a:r>
            <a:endParaRPr lang="en-US" sz="1000" dirty="0">
              <a:solidFill>
                <a:srgbClr val="000000"/>
              </a:solidFill>
              <a:highlight>
                <a:srgbClr val="FFFFFF"/>
              </a:highlight>
              <a:latin typeface="Arial"/>
            </a:endParaRPr>
          </a:p>
          <a:p>
            <a:pPr marL="0" indent="0">
              <a:buNone/>
            </a:pP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                        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&lt;/</a:t>
            </a:r>
            <a:r>
              <a:rPr lang="en-US" sz="1000" dirty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EmailMessageObj:From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&gt;</a:t>
            </a:r>
            <a:endParaRPr lang="en-US" sz="1000" dirty="0">
              <a:solidFill>
                <a:srgbClr val="000000"/>
              </a:solidFill>
              <a:highlight>
                <a:srgbClr val="FFFFFF"/>
              </a:highlight>
              <a:latin typeface="Arial"/>
            </a:endParaRPr>
          </a:p>
          <a:p>
            <a:pPr marL="0" indent="0">
              <a:buNone/>
            </a:pP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                    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&lt;/</a:t>
            </a:r>
            <a:r>
              <a:rPr lang="en-US" sz="1000" dirty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EmailMessageObj:Header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&gt;</a:t>
            </a:r>
            <a:endParaRPr lang="en-US" sz="1000" dirty="0">
              <a:solidFill>
                <a:srgbClr val="000000"/>
              </a:solidFill>
              <a:highlight>
                <a:srgbClr val="FFFFFF"/>
              </a:highlight>
              <a:latin typeface="Arial"/>
            </a:endParaRPr>
          </a:p>
          <a:p>
            <a:pPr marL="0" indent="0">
              <a:buNone/>
            </a:pP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                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&lt;/</a:t>
            </a:r>
            <a:r>
              <a:rPr lang="en-US" sz="1000" dirty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cybox:Defined_Object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&gt;</a:t>
            </a:r>
            <a:endParaRPr lang="en-US" sz="1000" dirty="0">
              <a:solidFill>
                <a:srgbClr val="000000"/>
              </a:solidFill>
              <a:highlight>
                <a:srgbClr val="FFFFFF"/>
              </a:highlight>
              <a:latin typeface="Arial"/>
            </a:endParaRPr>
          </a:p>
          <a:p>
            <a:pPr marL="0" indent="0">
              <a:buNone/>
            </a:pP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                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&lt;</a:t>
            </a:r>
            <a:r>
              <a:rPr lang="en-US" sz="1000" dirty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cybox:Related_Objects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&gt;</a:t>
            </a:r>
            <a:endParaRPr lang="en-US" sz="1000" dirty="0">
              <a:solidFill>
                <a:srgbClr val="000000"/>
              </a:solidFill>
              <a:highlight>
                <a:srgbClr val="FFFFFF"/>
              </a:highlight>
              <a:latin typeface="Arial"/>
            </a:endParaRPr>
          </a:p>
          <a:p>
            <a:pPr marL="0" indent="0">
              <a:buNone/>
            </a:pP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                    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&lt;</a:t>
            </a:r>
            <a:r>
              <a:rPr lang="en-US" sz="1000" dirty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cybox:Related_Object</a:t>
            </a:r>
            <a:r>
              <a:rPr lang="en-US" sz="1000" dirty="0">
                <a:solidFill>
                  <a:srgbClr val="FF0000"/>
                </a:solidFill>
                <a:highlight>
                  <a:srgbClr val="FFFFFF"/>
                </a:highlight>
                <a:latin typeface="Arial"/>
              </a:rPr>
              <a:t> type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="</a:t>
            </a:r>
            <a:r>
              <a:rPr lang="en-US" sz="1000" b="1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File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"</a:t>
            </a:r>
            <a:r>
              <a:rPr lang="en-US" sz="1000" dirty="0">
                <a:solidFill>
                  <a:srgbClr val="FF0000"/>
                </a:solidFill>
                <a:highlight>
                  <a:srgbClr val="FFFFFF"/>
                </a:highlight>
                <a:latin typeface="Arial"/>
              </a:rPr>
              <a:t> relationship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="</a:t>
            </a:r>
            <a:r>
              <a:rPr lang="en-US" sz="1000" b="1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Contains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"&gt;</a:t>
            </a:r>
            <a:endParaRPr lang="en-US" sz="1000" dirty="0">
              <a:solidFill>
                <a:srgbClr val="000000"/>
              </a:solidFill>
              <a:highlight>
                <a:srgbClr val="FFFFFF"/>
              </a:highlight>
              <a:latin typeface="Arial"/>
            </a:endParaRPr>
          </a:p>
          <a:p>
            <a:pPr marL="0" indent="0">
              <a:buNone/>
            </a:pP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	</a:t>
            </a:r>
            <a:r>
              <a:rPr lang="en-US" sz="1000" dirty="0" smtClean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&lt;</a:t>
            </a:r>
            <a:r>
              <a:rPr lang="en-US" sz="1000" dirty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cybox:Defined_Object</a:t>
            </a:r>
            <a:r>
              <a:rPr lang="en-US" sz="1000" dirty="0">
                <a:solidFill>
                  <a:srgbClr val="FF0000"/>
                </a:solidFill>
                <a:highlight>
                  <a:srgbClr val="FFFFFF"/>
                </a:highlight>
                <a:latin typeface="Arial"/>
              </a:rPr>
              <a:t> xsi:type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="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FileObj:FileObjectType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"&gt;</a:t>
            </a:r>
            <a:endParaRPr lang="en-US" sz="1000" dirty="0">
              <a:solidFill>
                <a:srgbClr val="000000"/>
              </a:solidFill>
              <a:highlight>
                <a:srgbClr val="FFFFFF"/>
              </a:highlight>
              <a:latin typeface="Arial"/>
            </a:endParaRPr>
          </a:p>
          <a:p>
            <a:pPr marL="0" indent="0">
              <a:buNone/>
            </a:pP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	 </a:t>
            </a:r>
            <a:r>
              <a:rPr lang="en-US" sz="1000" dirty="0" smtClean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    </a:t>
            </a:r>
            <a:r>
              <a:rPr lang="en-US" sz="1000" dirty="0" smtClean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&lt;</a:t>
            </a:r>
            <a:r>
              <a:rPr lang="en-US" sz="1000" dirty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FileObj:File_Extension</a:t>
            </a:r>
            <a:r>
              <a:rPr lang="en-US" sz="1000" dirty="0">
                <a:solidFill>
                  <a:srgbClr val="FF0000"/>
                </a:solidFill>
                <a:highlight>
                  <a:srgbClr val="FFFFFF"/>
                </a:highlight>
                <a:latin typeface="Arial"/>
              </a:rPr>
              <a:t> datatype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="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String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"</a:t>
            </a:r>
            <a:r>
              <a:rPr lang="en-US" sz="1000" dirty="0">
                <a:solidFill>
                  <a:srgbClr val="FF0000"/>
                </a:solidFill>
                <a:highlight>
                  <a:srgbClr val="FFFFFF"/>
                </a:highlight>
                <a:latin typeface="Arial"/>
              </a:rPr>
              <a:t> condition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="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Equals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"&gt;</a:t>
            </a:r>
            <a:r>
              <a:rPr lang="en-US" sz="1000" b="1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pdf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&lt;/</a:t>
            </a:r>
            <a:r>
              <a:rPr lang="en-US" sz="1000" dirty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FileObj:File_Extension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&gt;</a:t>
            </a:r>
            <a:endParaRPr lang="en-US" sz="1000" dirty="0">
              <a:solidFill>
                <a:srgbClr val="000000"/>
              </a:solidFill>
              <a:highlight>
                <a:srgbClr val="FFFFFF"/>
              </a:highlight>
              <a:latin typeface="Arial"/>
            </a:endParaRPr>
          </a:p>
          <a:p>
            <a:pPr marL="0" indent="0">
              <a:buNone/>
            </a:pP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	</a:t>
            </a:r>
            <a:r>
              <a:rPr lang="en-US" sz="1000" dirty="0" smtClean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     </a:t>
            </a:r>
            <a:r>
              <a:rPr lang="en-US" sz="1000" dirty="0" smtClean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&lt;</a:t>
            </a:r>
            <a:r>
              <a:rPr lang="en-US" sz="1000" dirty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FileObj:Size_In_Bytes</a:t>
            </a:r>
            <a:r>
              <a:rPr lang="en-US" sz="1000" dirty="0">
                <a:solidFill>
                  <a:srgbClr val="FF0000"/>
                </a:solidFill>
                <a:highlight>
                  <a:srgbClr val="FFFFFF"/>
                </a:highlight>
                <a:latin typeface="Arial"/>
              </a:rPr>
              <a:t> datatype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="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UnsignedLong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"</a:t>
            </a:r>
            <a:r>
              <a:rPr lang="en-US" sz="1000" dirty="0">
                <a:solidFill>
                  <a:srgbClr val="FF0000"/>
                </a:solidFill>
                <a:highlight>
                  <a:srgbClr val="FFFFFF"/>
                </a:highlight>
                <a:latin typeface="Arial"/>
              </a:rPr>
              <a:t> condition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="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Equals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"&gt;</a:t>
            </a:r>
            <a:r>
              <a:rPr lang="en-US" sz="1000" b="1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87022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&lt;/</a:t>
            </a:r>
            <a:r>
              <a:rPr lang="en-US" sz="1000" dirty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FileObj:Size_In_Bytes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&gt;</a:t>
            </a:r>
            <a:endParaRPr lang="en-US" sz="1000" dirty="0">
              <a:solidFill>
                <a:srgbClr val="000000"/>
              </a:solidFill>
              <a:highlight>
                <a:srgbClr val="FFFFFF"/>
              </a:highlight>
              <a:latin typeface="Arial"/>
            </a:endParaRPr>
          </a:p>
          <a:p>
            <a:pPr marL="0" indent="0">
              <a:buNone/>
            </a:pP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	</a:t>
            </a:r>
            <a:r>
              <a:rPr lang="en-US" sz="1000" dirty="0" smtClean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     </a:t>
            </a:r>
            <a:r>
              <a:rPr lang="en-US" sz="1000" dirty="0" smtClean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&lt;</a:t>
            </a:r>
            <a:r>
              <a:rPr lang="en-US" sz="1000" dirty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FileObj:Hashes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&gt;</a:t>
            </a:r>
            <a:endParaRPr lang="en-US" sz="1000" dirty="0">
              <a:solidFill>
                <a:srgbClr val="000000"/>
              </a:solidFill>
              <a:highlight>
                <a:srgbClr val="FFFFFF"/>
              </a:highlight>
              <a:latin typeface="Arial"/>
            </a:endParaRPr>
          </a:p>
          <a:p>
            <a:pPr marL="0" indent="0">
              <a:buNone/>
            </a:pP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	</a:t>
            </a:r>
            <a:r>
              <a:rPr lang="en-US" sz="1000" dirty="0" smtClean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          </a:t>
            </a:r>
            <a:r>
              <a:rPr lang="en-US" sz="1000" dirty="0" smtClean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&lt;</a:t>
            </a:r>
            <a:r>
              <a:rPr lang="en-US" sz="1000" dirty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Common:Hash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&gt;</a:t>
            </a:r>
            <a:endParaRPr lang="en-US" sz="1000" dirty="0">
              <a:solidFill>
                <a:srgbClr val="000000"/>
              </a:solidFill>
              <a:highlight>
                <a:srgbClr val="FFFFFF"/>
              </a:highlight>
              <a:latin typeface="Arial"/>
            </a:endParaRPr>
          </a:p>
          <a:p>
            <a:pPr marL="0" indent="0">
              <a:buNone/>
            </a:pP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		</a:t>
            </a:r>
            <a:r>
              <a:rPr lang="en-US" sz="1000" dirty="0" smtClean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&lt;</a:t>
            </a:r>
            <a:r>
              <a:rPr lang="en-US" sz="1000" dirty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Common:Type</a:t>
            </a:r>
            <a:r>
              <a:rPr lang="en-US" sz="1000" dirty="0">
                <a:solidFill>
                  <a:srgbClr val="FF0000"/>
                </a:solidFill>
                <a:highlight>
                  <a:srgbClr val="FFFFFF"/>
                </a:highlight>
                <a:latin typeface="Arial"/>
              </a:rPr>
              <a:t> datatype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="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String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"</a:t>
            </a:r>
            <a:r>
              <a:rPr lang="en-US" sz="1000" dirty="0">
                <a:solidFill>
                  <a:srgbClr val="FF0000"/>
                </a:solidFill>
                <a:highlight>
                  <a:srgbClr val="FFFFFF"/>
                </a:highlight>
                <a:latin typeface="Arial"/>
              </a:rPr>
              <a:t> condition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="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Equals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"&gt;</a:t>
            </a:r>
            <a:r>
              <a:rPr lang="en-US" sz="1000" b="1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MD5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&lt;/</a:t>
            </a:r>
            <a:r>
              <a:rPr lang="en-US" sz="1000" dirty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Common:Type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&gt;</a:t>
            </a:r>
            <a:endParaRPr lang="en-US" sz="1000" dirty="0">
              <a:solidFill>
                <a:srgbClr val="000000"/>
              </a:solidFill>
              <a:highlight>
                <a:srgbClr val="FFFFFF"/>
              </a:highlight>
              <a:latin typeface="Arial"/>
            </a:endParaRPr>
          </a:p>
          <a:p>
            <a:pPr marL="0" indent="0">
              <a:buNone/>
            </a:pP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		</a:t>
            </a:r>
            <a:r>
              <a:rPr lang="en-US" sz="1000" dirty="0" smtClean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&lt;</a:t>
            </a:r>
            <a:r>
              <a:rPr lang="en-US" sz="1000" dirty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Common:Simple_Hash_Value</a:t>
            </a:r>
            <a:r>
              <a:rPr lang="en-US" sz="1000" dirty="0">
                <a:solidFill>
                  <a:srgbClr val="FF0000"/>
                </a:solidFill>
                <a:highlight>
                  <a:srgbClr val="FFFFFF"/>
                </a:highlight>
                <a:latin typeface="Arial"/>
              </a:rPr>
              <a:t> datatype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="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hexBinary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"</a:t>
            </a:r>
            <a:r>
              <a:rPr lang="en-US" sz="1000" dirty="0">
                <a:solidFill>
                  <a:srgbClr val="FF0000"/>
                </a:solidFill>
                <a:highlight>
                  <a:srgbClr val="FFFFFF"/>
                </a:highlight>
                <a:latin typeface="Arial"/>
              </a:rPr>
              <a:t> condition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="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Equals</a:t>
            </a:r>
            <a:r>
              <a:rPr lang="en-US" sz="1000" dirty="0" smtClean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"&gt;</a:t>
            </a:r>
            <a:r>
              <a:rPr lang="en-US" sz="1000" b="1" dirty="0" smtClean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cf2b3ad32a8a4cfb05e9dfc45875bd70</a:t>
            </a:r>
          </a:p>
          <a:p>
            <a:pPr marL="0" indent="0">
              <a:buNone/>
            </a:pPr>
            <a:r>
              <a:rPr lang="en-US" sz="1000" b="1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 </a:t>
            </a:r>
            <a:r>
              <a:rPr lang="en-US" sz="1000" b="1" dirty="0" smtClean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                                                         </a:t>
            </a:r>
            <a:r>
              <a:rPr lang="en-US" sz="1000" dirty="0" smtClean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&lt;/</a:t>
            </a:r>
            <a:r>
              <a:rPr lang="en-US" sz="1000" dirty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Common:Simple_Hash_Value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&gt;</a:t>
            </a:r>
            <a:endParaRPr lang="en-US" sz="1000" dirty="0">
              <a:solidFill>
                <a:srgbClr val="000000"/>
              </a:solidFill>
              <a:highlight>
                <a:srgbClr val="FFFFFF"/>
              </a:highlight>
              <a:latin typeface="Arial"/>
            </a:endParaRPr>
          </a:p>
          <a:p>
            <a:pPr marL="0" indent="0">
              <a:buNone/>
            </a:pP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	</a:t>
            </a:r>
            <a:r>
              <a:rPr lang="en-US" sz="1000" dirty="0" smtClean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          </a:t>
            </a:r>
            <a:r>
              <a:rPr lang="en-US" sz="1000" dirty="0" smtClean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&lt;/</a:t>
            </a:r>
            <a:r>
              <a:rPr lang="en-US" sz="1000" dirty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Common:Hash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&gt;</a:t>
            </a:r>
            <a:endParaRPr lang="en-US" sz="1000" dirty="0">
              <a:solidFill>
                <a:srgbClr val="000000"/>
              </a:solidFill>
              <a:highlight>
                <a:srgbClr val="FFFFFF"/>
              </a:highlight>
              <a:latin typeface="Arial"/>
            </a:endParaRPr>
          </a:p>
          <a:p>
            <a:pPr marL="0" indent="0">
              <a:buNone/>
            </a:pP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	</a:t>
            </a:r>
            <a:r>
              <a:rPr lang="en-US" sz="1000" dirty="0" smtClean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     </a:t>
            </a:r>
            <a:r>
              <a:rPr lang="en-US" sz="1000" dirty="0" smtClean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&lt;/</a:t>
            </a:r>
            <a:r>
              <a:rPr lang="en-US" sz="1000" dirty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FileObj:Hashes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&gt;</a:t>
            </a:r>
            <a:endParaRPr lang="en-US" sz="1000" dirty="0">
              <a:solidFill>
                <a:srgbClr val="000000"/>
              </a:solidFill>
              <a:highlight>
                <a:srgbClr val="FFFFFF"/>
              </a:highlight>
              <a:latin typeface="Arial"/>
            </a:endParaRPr>
          </a:p>
          <a:p>
            <a:pPr marL="0" indent="0">
              <a:buNone/>
            </a:pP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	</a:t>
            </a:r>
            <a:r>
              <a:rPr lang="en-US" sz="1000" dirty="0" smtClean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&lt;/</a:t>
            </a:r>
            <a:r>
              <a:rPr lang="en-US" sz="1000" dirty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cybox:Defined_Object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&gt;</a:t>
            </a:r>
            <a:endParaRPr lang="en-US" sz="1000" dirty="0">
              <a:solidFill>
                <a:srgbClr val="000000"/>
              </a:solidFill>
              <a:highlight>
                <a:srgbClr val="FFFFFF"/>
              </a:highlight>
              <a:latin typeface="Arial"/>
            </a:endParaRPr>
          </a:p>
          <a:p>
            <a:pPr marL="0" indent="0">
              <a:buNone/>
            </a:pP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                    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&lt;/</a:t>
            </a:r>
            <a:r>
              <a:rPr lang="en-US" sz="1000" dirty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cybox:Related_Object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&gt;</a:t>
            </a:r>
            <a:endParaRPr lang="en-US" sz="1000" dirty="0">
              <a:solidFill>
                <a:srgbClr val="000000"/>
              </a:solidFill>
              <a:highlight>
                <a:srgbClr val="FFFFFF"/>
              </a:highlight>
              <a:latin typeface="Arial"/>
            </a:endParaRPr>
          </a:p>
          <a:p>
            <a:pPr marL="0" indent="0">
              <a:buNone/>
            </a:pP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                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&lt;/</a:t>
            </a:r>
            <a:r>
              <a:rPr lang="en-US" sz="1000" dirty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cybox:Related_Objects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&gt;</a:t>
            </a:r>
            <a:endParaRPr lang="en-US" sz="1000" dirty="0">
              <a:solidFill>
                <a:srgbClr val="000000"/>
              </a:solidFill>
              <a:highlight>
                <a:srgbClr val="FFFFFF"/>
              </a:highlight>
              <a:latin typeface="Arial"/>
            </a:endParaRPr>
          </a:p>
          <a:p>
            <a:pPr marL="0" indent="0">
              <a:buNone/>
            </a:pP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            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&lt;/</a:t>
            </a:r>
            <a:r>
              <a:rPr lang="en-US" sz="1000" dirty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cybox:Object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&gt;</a:t>
            </a:r>
            <a:endParaRPr lang="en-US" sz="1000" dirty="0">
              <a:solidFill>
                <a:srgbClr val="000000"/>
              </a:solidFill>
              <a:highlight>
                <a:srgbClr val="FFFFFF"/>
              </a:highlight>
              <a:latin typeface="Arial"/>
            </a:endParaRPr>
          </a:p>
          <a:p>
            <a:pPr marL="0" indent="0">
              <a:buNone/>
            </a:pP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        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&lt;/</a:t>
            </a:r>
            <a:r>
              <a:rPr lang="en-US" sz="1000" dirty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cybox:Stateful_Measure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&gt;</a:t>
            </a:r>
            <a:endParaRPr lang="en-US" sz="1000" dirty="0">
              <a:solidFill>
                <a:srgbClr val="000000"/>
              </a:solidFill>
              <a:highlight>
                <a:srgbClr val="FFFFFF"/>
              </a:highlight>
              <a:latin typeface="Arial"/>
            </a:endParaRPr>
          </a:p>
          <a:p>
            <a:pPr marL="0" indent="0">
              <a:buNone/>
            </a:pP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    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&lt;/</a:t>
            </a:r>
            <a:r>
              <a:rPr lang="en-US" sz="1000" dirty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cybox:Observable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&gt;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 </a:t>
            </a:r>
            <a:endParaRPr lang="en-US" sz="1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665" y="63227"/>
            <a:ext cx="808957" cy="808957"/>
          </a:xfrm>
          <a:prstGeom prst="rect">
            <a:avLst/>
          </a:prstGeom>
        </p:spPr>
      </p:pic>
      <p:sp>
        <p:nvSpPr>
          <p:cNvPr id="5" name="Title 2"/>
          <p:cNvSpPr txBox="1">
            <a:spLocks/>
          </p:cNvSpPr>
          <p:nvPr/>
        </p:nvSpPr>
        <p:spPr>
          <a:xfrm>
            <a:off x="609600" y="228600"/>
            <a:ext cx="8229600" cy="9445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ts val="3200"/>
              </a:lnSpc>
              <a:spcBef>
                <a:spcPct val="0"/>
              </a:spcBef>
              <a:buNone/>
              <a:defRPr lang="en-US" sz="2800" b="1" kern="1200">
                <a:solidFill>
                  <a:schemeClr val="tx2"/>
                </a:solidFill>
                <a:latin typeface="Helvetica LT Std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Observable Pattern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2355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332773" y="1818533"/>
            <a:ext cx="8123009" cy="4678363"/>
          </a:xfrm>
        </p:spPr>
        <p:txBody>
          <a:bodyPr>
            <a:normAutofit fontScale="92500" lnSpcReduction="20000"/>
          </a:bodyPr>
          <a:lstStyle/>
          <a:p>
            <a:pPr>
              <a:buClr>
                <a:schemeClr val="tx2"/>
              </a:buClr>
              <a:buFont typeface="Wingdings" pitchFamily="2" charset="2"/>
              <a:buChar char="§"/>
            </a:pPr>
            <a:r>
              <a:rPr lang="en-US" dirty="0" smtClean="0"/>
              <a:t>Type</a:t>
            </a:r>
          </a:p>
          <a:p>
            <a:pPr>
              <a:buClr>
                <a:schemeClr val="tx2"/>
              </a:buClr>
              <a:buFont typeface="Wingdings" pitchFamily="2" charset="2"/>
              <a:buChar char="§"/>
            </a:pPr>
            <a:r>
              <a:rPr lang="en-US" dirty="0" smtClean="0"/>
              <a:t>Name</a:t>
            </a:r>
          </a:p>
          <a:p>
            <a:pPr>
              <a:buClr>
                <a:schemeClr val="tx2"/>
              </a:buClr>
              <a:buFont typeface="Wingdings" pitchFamily="2" charset="2"/>
              <a:buChar char="§"/>
            </a:pPr>
            <a:r>
              <a:rPr lang="en-US" dirty="0" smtClean="0"/>
              <a:t>Description</a:t>
            </a:r>
          </a:p>
          <a:p>
            <a:pPr>
              <a:buClr>
                <a:schemeClr val="tx2"/>
              </a:buClr>
              <a:buFont typeface="Wingdings" pitchFamily="2" charset="2"/>
              <a:buChar char="§"/>
            </a:pPr>
            <a:r>
              <a:rPr lang="en-US" dirty="0" smtClean="0"/>
              <a:t>Valid Time Window</a:t>
            </a:r>
          </a:p>
          <a:p>
            <a:pPr>
              <a:buClr>
                <a:schemeClr val="tx2"/>
              </a:buClr>
              <a:buFont typeface="Wingdings" pitchFamily="2" charset="2"/>
              <a:buChar char="§"/>
            </a:pPr>
            <a:r>
              <a:rPr lang="en-US" dirty="0" smtClean="0"/>
              <a:t>Observable Pattern</a:t>
            </a:r>
          </a:p>
          <a:p>
            <a:pPr>
              <a:buClr>
                <a:schemeClr val="tx2"/>
              </a:buClr>
              <a:buFont typeface="Wingdings" pitchFamily="2" charset="2"/>
              <a:buChar char="§"/>
            </a:pPr>
            <a:r>
              <a:rPr lang="en-US" dirty="0" smtClean="0"/>
              <a:t>Indicated TTP</a:t>
            </a:r>
          </a:p>
          <a:p>
            <a:pPr lvl="1">
              <a:buClr>
                <a:schemeClr val="tx2"/>
              </a:buClr>
              <a:buFont typeface="Wingdings" pitchFamily="2" charset="2"/>
              <a:buChar char="§"/>
            </a:pPr>
            <a:r>
              <a:rPr lang="en-US" dirty="0" smtClean="0"/>
              <a:t>ExploitTarget</a:t>
            </a:r>
          </a:p>
          <a:p>
            <a:pPr lvl="1">
              <a:buClr>
                <a:schemeClr val="tx2"/>
              </a:buClr>
              <a:buFont typeface="Wingdings" pitchFamily="2" charset="2"/>
              <a:buChar char="§"/>
            </a:pPr>
            <a:r>
              <a:rPr lang="en-US" dirty="0" smtClean="0"/>
              <a:t>Kill Chains</a:t>
            </a:r>
          </a:p>
          <a:p>
            <a:pPr>
              <a:buClr>
                <a:schemeClr val="tx2"/>
              </a:buClr>
              <a:buFont typeface="Wingdings" pitchFamily="2" charset="2"/>
              <a:buChar char="§"/>
            </a:pPr>
            <a:r>
              <a:rPr lang="en-US" dirty="0" smtClean="0"/>
              <a:t>Suggested Courses of Action (COAs)</a:t>
            </a:r>
          </a:p>
          <a:p>
            <a:pPr>
              <a:buClr>
                <a:schemeClr val="tx2"/>
              </a:buClr>
              <a:buFont typeface="Wingdings" pitchFamily="2" charset="2"/>
              <a:buChar char="§"/>
            </a:pPr>
            <a:r>
              <a:rPr lang="en-US" dirty="0" smtClean="0"/>
              <a:t>Handling</a:t>
            </a:r>
          </a:p>
          <a:p>
            <a:pPr>
              <a:buClr>
                <a:schemeClr val="tx2"/>
              </a:buClr>
              <a:buFont typeface="Wingdings" pitchFamily="2" charset="2"/>
              <a:buChar char="§"/>
            </a:pPr>
            <a:r>
              <a:rPr lang="en-US" dirty="0" smtClean="0"/>
              <a:t>Confidence</a:t>
            </a:r>
          </a:p>
          <a:p>
            <a:pPr>
              <a:buClr>
                <a:schemeClr val="tx2"/>
              </a:buClr>
              <a:buFont typeface="Wingdings" pitchFamily="2" charset="2"/>
              <a:buChar char="§"/>
            </a:pPr>
            <a:r>
              <a:rPr lang="en-US" dirty="0" smtClean="0"/>
              <a:t>Sightings</a:t>
            </a:r>
          </a:p>
          <a:p>
            <a:pPr>
              <a:buClr>
                <a:schemeClr val="tx2"/>
              </a:buClr>
              <a:buFont typeface="Wingdings" pitchFamily="2" charset="2"/>
              <a:buChar char="§"/>
            </a:pPr>
            <a:r>
              <a:rPr lang="en-US" dirty="0" smtClean="0"/>
              <a:t>Producer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254" y="0"/>
            <a:ext cx="861235" cy="86123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09600" y="1557866"/>
            <a:ext cx="8534400" cy="3190875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t" anchorCtr="0">
            <a:noAutofit/>
          </a:bodyPr>
          <a:lstStyle/>
          <a:p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&lt;</a:t>
            </a:r>
            <a:r>
              <a:rPr lang="en-US" sz="1400" dirty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Indicator:Handling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&gt;</a:t>
            </a:r>
            <a:endParaRPr lang="en-US" sz="1400" dirty="0">
              <a:solidFill>
                <a:srgbClr val="000000"/>
              </a:solidFill>
              <a:highlight>
                <a:srgbClr val="FFFFFF"/>
              </a:highlight>
              <a:latin typeface="Arial"/>
            </a:endParaRPr>
          </a:p>
          <a:p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	</a:t>
            </a:r>
            <a:r>
              <a:rPr lang="en-US" sz="1400" dirty="0" smtClean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&lt;</a:t>
            </a:r>
            <a:r>
              <a:rPr lang="en-US" sz="1400" dirty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marking:Marking</a:t>
            </a:r>
            <a:r>
              <a:rPr lang="en-US" sz="1400" dirty="0">
                <a:solidFill>
                  <a:srgbClr val="FF0000"/>
                </a:solidFill>
                <a:highlight>
                  <a:srgbClr val="FFFFFF"/>
                </a:highlight>
                <a:latin typeface="Arial"/>
              </a:rPr>
              <a:t> id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="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stix:Marking-88501eee-135a-429b-9848-9a992456bd91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"</a:t>
            </a:r>
            <a:r>
              <a:rPr lang="en-US" sz="1400" dirty="0">
                <a:solidFill>
                  <a:srgbClr val="FF0000"/>
                </a:solidFill>
                <a:highlight>
                  <a:srgbClr val="FFFFFF"/>
                </a:highlight>
                <a:latin typeface="Arial"/>
              </a:rPr>
              <a:t> version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="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0.5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"&gt;</a:t>
            </a:r>
            <a:endParaRPr lang="en-US" sz="1400" dirty="0">
              <a:solidFill>
                <a:srgbClr val="000000"/>
              </a:solidFill>
              <a:highlight>
                <a:srgbClr val="FFFFFF"/>
              </a:highlight>
              <a:latin typeface="Arial"/>
            </a:endParaRPr>
          </a:p>
          <a:p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			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&lt;</a:t>
            </a:r>
            <a:r>
              <a:rPr lang="en-US" sz="1400" dirty="0" err="1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marking:</a:t>
            </a:r>
            <a:r>
              <a:rPr lang="en-US" sz="1400" b="1" dirty="0" err="1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ControlledStructure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&gt;</a:t>
            </a:r>
            <a:r>
              <a:rPr lang="en-US" sz="1400" b="1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/Indicator:Indicator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&lt;/</a:t>
            </a:r>
            <a:r>
              <a:rPr lang="en-US" sz="1400" dirty="0" err="1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marking:ControlledStructure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&gt;</a:t>
            </a:r>
            <a:endParaRPr lang="en-US" sz="1400" dirty="0">
              <a:solidFill>
                <a:srgbClr val="000000"/>
              </a:solidFill>
              <a:highlight>
                <a:srgbClr val="FFFFFF"/>
              </a:highlight>
              <a:latin typeface="Arial"/>
            </a:endParaRPr>
          </a:p>
          <a:p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			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&lt;</a:t>
            </a:r>
            <a:r>
              <a:rPr lang="en-US" sz="1400" dirty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marking:</a:t>
            </a:r>
            <a:r>
              <a:rPr lang="en-US" sz="1400" b="1" dirty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Marking_Structure</a:t>
            </a:r>
            <a:r>
              <a:rPr lang="en-US" sz="1400" dirty="0">
                <a:solidFill>
                  <a:srgbClr val="FF0000"/>
                </a:solidFill>
                <a:highlight>
                  <a:srgbClr val="FFFFFF"/>
                </a:highlight>
                <a:latin typeface="Arial"/>
              </a:rPr>
              <a:t> xsi:type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="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stixCommon:</a:t>
            </a:r>
            <a:r>
              <a:rPr lang="en-US" sz="1400" b="1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TLPHandlingGuidanceType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"</a:t>
            </a:r>
            <a:r>
              <a:rPr lang="en-US" sz="1400" dirty="0">
                <a:solidFill>
                  <a:srgbClr val="FF0000"/>
                </a:solidFill>
                <a:highlight>
                  <a:srgbClr val="FFFFFF"/>
                </a:highlight>
                <a:latin typeface="Arial"/>
              </a:rPr>
              <a:t> markingModelName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="</a:t>
            </a:r>
            <a:r>
              <a:rPr lang="en-US" sz="1400" b="1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TLP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"</a:t>
            </a:r>
            <a:r>
              <a:rPr lang="en-US" sz="1400" dirty="0">
                <a:solidFill>
                  <a:srgbClr val="FF0000"/>
                </a:solidFill>
                <a:highlight>
                  <a:srgbClr val="FFFFFF"/>
                </a:highlight>
                <a:latin typeface="Arial"/>
              </a:rPr>
              <a:t> markingModelRef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="</a:t>
            </a:r>
            <a:r>
              <a:rPr lang="en-US" sz="1400" b="1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http://www.us-cert.gov/tlp/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"</a:t>
            </a:r>
            <a:r>
              <a:rPr lang="en-US" sz="1400" dirty="0">
                <a:solidFill>
                  <a:srgbClr val="FF0000"/>
                </a:solidFill>
                <a:highlight>
                  <a:srgbClr val="FFFFFF"/>
                </a:highlight>
                <a:latin typeface="Arial"/>
              </a:rPr>
              <a:t> sensitivity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="</a:t>
            </a:r>
            <a:r>
              <a:rPr lang="en-US" sz="1400" b="1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GREEN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"/&gt;</a:t>
            </a:r>
            <a:endParaRPr lang="en-US" sz="1400" dirty="0">
              <a:solidFill>
                <a:srgbClr val="000000"/>
              </a:solidFill>
              <a:highlight>
                <a:srgbClr val="FFFFFF"/>
              </a:highlight>
              <a:latin typeface="Arial"/>
            </a:endParaRPr>
          </a:p>
          <a:p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	</a:t>
            </a:r>
            <a:r>
              <a:rPr lang="en-US" sz="1400" dirty="0" smtClean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&lt;/</a:t>
            </a:r>
            <a:r>
              <a:rPr lang="en-US" sz="1400" dirty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marking:Marking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&gt;</a:t>
            </a:r>
            <a:endParaRPr lang="en-US" sz="1400" dirty="0">
              <a:solidFill>
                <a:srgbClr val="000000"/>
              </a:solidFill>
              <a:highlight>
                <a:srgbClr val="FFFFFF"/>
              </a:highlight>
              <a:latin typeface="Arial"/>
            </a:endParaRPr>
          </a:p>
          <a:p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	</a:t>
            </a:r>
            <a:r>
              <a:rPr lang="en-US" sz="1400" dirty="0" smtClean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&lt;</a:t>
            </a:r>
            <a:r>
              <a:rPr lang="en-US" sz="1400" dirty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marking:Marking</a:t>
            </a:r>
            <a:r>
              <a:rPr lang="en-US" sz="1400" dirty="0">
                <a:solidFill>
                  <a:srgbClr val="FF0000"/>
                </a:solidFill>
                <a:highlight>
                  <a:srgbClr val="FFFFFF"/>
                </a:highlight>
                <a:latin typeface="Arial"/>
              </a:rPr>
              <a:t> id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="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stix:Marking-d50a3e6b-142e-4b8e-92ab-2bb61a273d61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"</a:t>
            </a:r>
            <a:r>
              <a:rPr lang="en-US" sz="1400" dirty="0">
                <a:solidFill>
                  <a:srgbClr val="FF0000"/>
                </a:solidFill>
                <a:highlight>
                  <a:srgbClr val="FFFFFF"/>
                </a:highlight>
                <a:latin typeface="Arial"/>
              </a:rPr>
              <a:t> version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="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0.5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"&gt;</a:t>
            </a:r>
            <a:endParaRPr lang="en-US" sz="1400" dirty="0">
              <a:solidFill>
                <a:srgbClr val="000000"/>
              </a:solidFill>
              <a:highlight>
                <a:srgbClr val="FFFFFF"/>
              </a:highlight>
              <a:latin typeface="Arial"/>
            </a:endParaRPr>
          </a:p>
          <a:p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			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&lt;</a:t>
            </a:r>
            <a:r>
              <a:rPr lang="en-US" sz="1400" dirty="0" err="1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marking:ControlledStructure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&gt;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/Indicator:Indicator/Indicator:SuggestedCOAs/Indicator:SuggestedCOA[@id="stix:COA-e46d2565-754e-4ac3-9f44-2de1bfb1e71d"]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&lt;/</a:t>
            </a:r>
            <a:r>
              <a:rPr lang="en-US" sz="1400" dirty="0" err="1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marking:ControlledStructure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&gt;</a:t>
            </a:r>
            <a:endParaRPr lang="en-US" sz="1400" dirty="0">
              <a:solidFill>
                <a:srgbClr val="000000"/>
              </a:solidFill>
              <a:highlight>
                <a:srgbClr val="FFFFFF"/>
              </a:highlight>
              <a:latin typeface="Arial"/>
            </a:endParaRPr>
          </a:p>
          <a:p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			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&lt;</a:t>
            </a:r>
            <a:r>
              <a:rPr lang="en-US" sz="1400" dirty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marking:Marking_Structure</a:t>
            </a:r>
            <a:r>
              <a:rPr lang="en-US" sz="1400" dirty="0">
                <a:solidFill>
                  <a:srgbClr val="FF0000"/>
                </a:solidFill>
                <a:highlight>
                  <a:srgbClr val="FFFFFF"/>
                </a:highlight>
                <a:latin typeface="Arial"/>
              </a:rPr>
              <a:t> xsi:type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="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stixCommon:TLPHandlingGuidanceType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"</a:t>
            </a:r>
            <a:r>
              <a:rPr lang="en-US" sz="1400" dirty="0">
                <a:solidFill>
                  <a:srgbClr val="FF0000"/>
                </a:solidFill>
                <a:highlight>
                  <a:srgbClr val="FFFFFF"/>
                </a:highlight>
                <a:latin typeface="Arial"/>
              </a:rPr>
              <a:t> markingModelName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="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TLP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"</a:t>
            </a:r>
            <a:r>
              <a:rPr lang="en-US" sz="1400" dirty="0">
                <a:solidFill>
                  <a:srgbClr val="FF0000"/>
                </a:solidFill>
                <a:highlight>
                  <a:srgbClr val="FFFFFF"/>
                </a:highlight>
                <a:latin typeface="Arial"/>
              </a:rPr>
              <a:t> markingModelRef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="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http://www.us-cert.gov/tlp/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"</a:t>
            </a:r>
            <a:r>
              <a:rPr lang="en-US" sz="1400" dirty="0">
                <a:solidFill>
                  <a:srgbClr val="FF0000"/>
                </a:solidFill>
                <a:highlight>
                  <a:srgbClr val="FFFFFF"/>
                </a:highlight>
                <a:latin typeface="Arial"/>
              </a:rPr>
              <a:t> sensitivity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="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RED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"/&gt;</a:t>
            </a:r>
            <a:endParaRPr lang="en-US" sz="1400" dirty="0">
              <a:solidFill>
                <a:srgbClr val="000000"/>
              </a:solidFill>
              <a:highlight>
                <a:srgbClr val="FFFFFF"/>
              </a:highlight>
              <a:latin typeface="Arial"/>
            </a:endParaRPr>
          </a:p>
          <a:p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	</a:t>
            </a:r>
            <a:r>
              <a:rPr lang="en-US" sz="1400" dirty="0" smtClean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&lt;/</a:t>
            </a:r>
            <a:r>
              <a:rPr lang="en-US" sz="1400" dirty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marking:Marking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&gt;</a:t>
            </a:r>
            <a:endParaRPr lang="en-US" sz="1400" dirty="0">
              <a:solidFill>
                <a:srgbClr val="000000"/>
              </a:solidFill>
              <a:highlight>
                <a:srgbClr val="FFFFFF"/>
              </a:highlight>
              <a:latin typeface="Arial"/>
            </a:endParaRPr>
          </a:p>
          <a:p>
            <a:r>
              <a:rPr lang="en-US" sz="1400" dirty="0" smtClean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&lt;/</a:t>
            </a:r>
            <a:r>
              <a:rPr lang="en-US" sz="1400" dirty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Indicator:Handling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&gt;</a:t>
            </a:r>
            <a:endParaRPr lang="en-US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09600" y="1498862"/>
            <a:ext cx="8534400" cy="4783403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t" anchorCtr="0">
            <a:noAutofit/>
          </a:bodyPr>
          <a:lstStyle/>
          <a:p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&lt;</a:t>
            </a:r>
            <a:r>
              <a:rPr lang="en-US" sz="1400" dirty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Indicator:SuggestedCOAs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&gt;</a:t>
            </a:r>
            <a:endParaRPr lang="en-US" sz="1400" dirty="0">
              <a:solidFill>
                <a:srgbClr val="000000"/>
              </a:solidFill>
              <a:highlight>
                <a:srgbClr val="FFFFFF"/>
              </a:highlight>
              <a:latin typeface="Arial"/>
            </a:endParaRPr>
          </a:p>
          <a:p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	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&lt;</a:t>
            </a:r>
            <a:r>
              <a:rPr lang="en-US" sz="1400" dirty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Indicator:SuggestedCOA</a:t>
            </a:r>
            <a:r>
              <a:rPr lang="en-US" sz="1400" dirty="0">
                <a:solidFill>
                  <a:srgbClr val="FF0000"/>
                </a:solidFill>
                <a:highlight>
                  <a:srgbClr val="FFFFFF"/>
                </a:highlight>
                <a:latin typeface="Arial"/>
              </a:rPr>
              <a:t> id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="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stix:COA-346075c3-f3a4-48db-8e71-31b053f7838a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"</a:t>
            </a:r>
            <a:r>
              <a:rPr lang="en-US" sz="1400" dirty="0">
                <a:solidFill>
                  <a:srgbClr val="FF0000"/>
                </a:solidFill>
                <a:highlight>
                  <a:srgbClr val="FFFFFF"/>
                </a:highlight>
                <a:latin typeface="Arial"/>
              </a:rPr>
              <a:t> version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="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0.3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"&gt;</a:t>
            </a:r>
            <a:endParaRPr lang="en-US" sz="1400" dirty="0">
              <a:solidFill>
                <a:srgbClr val="000000"/>
              </a:solidFill>
              <a:highlight>
                <a:srgbClr val="FFFFFF"/>
              </a:highlight>
              <a:latin typeface="Arial"/>
            </a:endParaRPr>
          </a:p>
          <a:p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		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&lt;</a:t>
            </a:r>
            <a:r>
              <a:rPr lang="en-US" sz="1400" dirty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COA:</a:t>
            </a:r>
            <a:r>
              <a:rPr lang="en-US" sz="1400" b="1" dirty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Stage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&gt;</a:t>
            </a:r>
            <a:r>
              <a:rPr lang="en-US" sz="1400" b="1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Remedy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&lt;/</a:t>
            </a:r>
            <a:r>
              <a:rPr lang="en-US" sz="1400" dirty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COA:Stage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&gt;</a:t>
            </a:r>
            <a:endParaRPr lang="en-US" sz="1400" dirty="0">
              <a:solidFill>
                <a:srgbClr val="000000"/>
              </a:solidFill>
              <a:highlight>
                <a:srgbClr val="FFFFFF"/>
              </a:highlight>
              <a:latin typeface="Arial"/>
            </a:endParaRPr>
          </a:p>
          <a:p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		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&lt;</a:t>
            </a:r>
            <a:r>
              <a:rPr lang="en-US" sz="1400" dirty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COA:</a:t>
            </a:r>
            <a:r>
              <a:rPr lang="en-US" sz="1400" b="1" dirty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Type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&gt;</a:t>
            </a:r>
            <a:r>
              <a:rPr lang="en-US" sz="1400" b="1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Email Block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&lt;/</a:t>
            </a:r>
            <a:r>
              <a:rPr lang="en-US" sz="1400" dirty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COA:Type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&gt;</a:t>
            </a:r>
            <a:endParaRPr lang="en-US" sz="1400" dirty="0">
              <a:solidFill>
                <a:srgbClr val="000000"/>
              </a:solidFill>
              <a:highlight>
                <a:srgbClr val="FFFFFF"/>
              </a:highlight>
              <a:latin typeface="Arial"/>
            </a:endParaRPr>
          </a:p>
          <a:p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		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&lt;</a:t>
            </a:r>
            <a:r>
              <a:rPr lang="en-US" sz="1400" dirty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COA:</a:t>
            </a:r>
            <a:r>
              <a:rPr lang="en-US" sz="1400" b="1" dirty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Description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&gt;&lt;</a:t>
            </a:r>
            <a:r>
              <a:rPr lang="en-US" sz="1400" dirty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Common:Text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&gt;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Redirect and quarantine new matching email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&lt;/</a:t>
            </a:r>
            <a:r>
              <a:rPr lang="en-US" sz="1400" dirty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Common:Text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&gt;&lt;/</a:t>
            </a:r>
            <a:r>
              <a:rPr lang="en-US" sz="1400" dirty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COA:Description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&gt;</a:t>
            </a:r>
            <a:endParaRPr lang="en-US" sz="1400" dirty="0">
              <a:solidFill>
                <a:srgbClr val="000000"/>
              </a:solidFill>
              <a:highlight>
                <a:srgbClr val="FFFFFF"/>
              </a:highlight>
              <a:latin typeface="Arial"/>
            </a:endParaRPr>
          </a:p>
          <a:p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		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&lt;</a:t>
            </a:r>
            <a:r>
              <a:rPr lang="en-US" sz="1400" dirty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COA:</a:t>
            </a:r>
            <a:r>
              <a:rPr lang="en-US" sz="1400" b="1" dirty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Objective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&gt;&lt;</a:t>
            </a:r>
            <a:r>
              <a:rPr lang="en-US" sz="1400" dirty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COA:Description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&gt;&lt;</a:t>
            </a:r>
            <a:r>
              <a:rPr lang="en-US" sz="1400" dirty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Common:Text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&gt;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Prevent future instances of similar phishing attempts from reaching targeted recipients in order to eliminate possibility of compromise from targeted recipient falling for phishing lure.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&lt;/</a:t>
            </a:r>
            <a:r>
              <a:rPr lang="en-US" sz="1400" dirty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Common:Text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&gt;&lt;/</a:t>
            </a:r>
            <a:r>
              <a:rPr lang="en-US" sz="1400" dirty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COA:Description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&gt;&lt;/</a:t>
            </a:r>
            <a:r>
              <a:rPr lang="en-US" sz="1400" dirty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COA:Objective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&gt;</a:t>
            </a:r>
            <a:endParaRPr lang="en-US" sz="1400" dirty="0">
              <a:solidFill>
                <a:srgbClr val="000000"/>
              </a:solidFill>
              <a:highlight>
                <a:srgbClr val="FFFFFF"/>
              </a:highlight>
              <a:latin typeface="Arial"/>
            </a:endParaRPr>
          </a:p>
          <a:p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	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&lt;/</a:t>
            </a:r>
            <a:r>
              <a:rPr lang="en-US" sz="1400" dirty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Indicator:SuggestedCOA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&gt;</a:t>
            </a:r>
            <a:endParaRPr lang="en-US" sz="1400" dirty="0">
              <a:solidFill>
                <a:srgbClr val="000000"/>
              </a:solidFill>
              <a:highlight>
                <a:srgbClr val="FFFFFF"/>
              </a:highlight>
              <a:latin typeface="Arial"/>
            </a:endParaRPr>
          </a:p>
          <a:p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…</a:t>
            </a:r>
          </a:p>
          <a:p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	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&lt;</a:t>
            </a:r>
            <a:r>
              <a:rPr lang="en-US" sz="1400" dirty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Indicator:SuggestedCOA</a:t>
            </a:r>
            <a:r>
              <a:rPr lang="en-US" sz="1400" dirty="0">
                <a:solidFill>
                  <a:srgbClr val="FF0000"/>
                </a:solidFill>
                <a:highlight>
                  <a:srgbClr val="FFFFFF"/>
                </a:highlight>
                <a:latin typeface="Arial"/>
              </a:rPr>
              <a:t> id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="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stix:COA-a09c17a4-d05e-48f3-b629-7de9a8c42162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"</a:t>
            </a:r>
            <a:r>
              <a:rPr lang="en-US" sz="1400" dirty="0">
                <a:solidFill>
                  <a:srgbClr val="FF0000"/>
                </a:solidFill>
                <a:highlight>
                  <a:srgbClr val="FFFFFF"/>
                </a:highlight>
                <a:latin typeface="Arial"/>
              </a:rPr>
              <a:t> version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="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0.3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"&gt;</a:t>
            </a:r>
            <a:endParaRPr lang="en-US" sz="1400" dirty="0">
              <a:solidFill>
                <a:srgbClr val="000000"/>
              </a:solidFill>
              <a:highlight>
                <a:srgbClr val="FFFFFF"/>
              </a:highlight>
              <a:latin typeface="Arial"/>
            </a:endParaRPr>
          </a:p>
          <a:p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		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&lt;</a:t>
            </a:r>
            <a:r>
              <a:rPr lang="en-US" sz="1400" dirty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COA:Stage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&gt;</a:t>
            </a:r>
            <a:r>
              <a:rPr lang="en-US" sz="1400" b="1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Response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&lt;/</a:t>
            </a:r>
            <a:r>
              <a:rPr lang="en-US" sz="1400" dirty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COA:Stage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&gt;</a:t>
            </a:r>
            <a:endParaRPr lang="en-US" sz="1400" dirty="0">
              <a:solidFill>
                <a:srgbClr val="000000"/>
              </a:solidFill>
              <a:highlight>
                <a:srgbClr val="FFFFFF"/>
              </a:highlight>
              <a:latin typeface="Arial"/>
            </a:endParaRPr>
          </a:p>
          <a:p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		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&lt;</a:t>
            </a:r>
            <a:r>
              <a:rPr lang="en-US" sz="1400" dirty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COA:Type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&gt;</a:t>
            </a:r>
            <a:r>
              <a:rPr lang="en-US" sz="1400" b="1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Malicious Email Cleanup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&lt;/</a:t>
            </a:r>
            <a:r>
              <a:rPr lang="en-US" sz="1400" dirty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COA:Type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&gt;</a:t>
            </a:r>
            <a:endParaRPr lang="en-US" sz="1400" dirty="0">
              <a:solidFill>
                <a:srgbClr val="000000"/>
              </a:solidFill>
              <a:highlight>
                <a:srgbClr val="FFFFFF"/>
              </a:highlight>
              <a:latin typeface="Arial"/>
            </a:endParaRPr>
          </a:p>
          <a:p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		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&lt;</a:t>
            </a:r>
            <a:r>
              <a:rPr lang="en-US" sz="1400" dirty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COA:Description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&gt;&lt;</a:t>
            </a:r>
            <a:r>
              <a:rPr lang="en-US" sz="1400" dirty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Common:Text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&gt;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Remove existing matching email from the mail servers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&lt;/</a:t>
            </a:r>
            <a:r>
              <a:rPr lang="en-US" sz="1400" dirty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Common:Text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&gt;&lt;/</a:t>
            </a:r>
            <a:r>
              <a:rPr lang="en-US" sz="1400" dirty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COA:Description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&gt;</a:t>
            </a:r>
            <a:endParaRPr lang="en-US" sz="1400" dirty="0">
              <a:solidFill>
                <a:srgbClr val="000000"/>
              </a:solidFill>
              <a:highlight>
                <a:srgbClr val="FFFFFF"/>
              </a:highlight>
              <a:latin typeface="Arial"/>
            </a:endParaRPr>
          </a:p>
          <a:p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		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&lt;</a:t>
            </a:r>
            <a:r>
              <a:rPr lang="en-US" sz="1400" dirty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COA:Objective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&gt;&lt;</a:t>
            </a:r>
            <a:r>
              <a:rPr lang="en-US" sz="1400" dirty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COA:Description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&gt;&lt;</a:t>
            </a:r>
            <a:r>
              <a:rPr lang="en-US" sz="1400" dirty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Common:Text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&gt;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Cleanup any known malicious emails from mail servers (potentially in Inboxes, Sent folders, Deleted folders, etc.) to prevent any future exploitation from those particular emails.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&lt;/</a:t>
            </a:r>
            <a:r>
              <a:rPr lang="en-US" sz="1400" dirty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Common:Text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&gt;&lt;/</a:t>
            </a:r>
            <a:r>
              <a:rPr lang="en-US" sz="1400" dirty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COA:Description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&gt;&lt;/</a:t>
            </a:r>
            <a:r>
              <a:rPr lang="en-US" sz="1400" dirty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COA:Objective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&gt;</a:t>
            </a:r>
            <a:endParaRPr lang="en-US" sz="1400" dirty="0">
              <a:solidFill>
                <a:srgbClr val="000000"/>
              </a:solidFill>
              <a:highlight>
                <a:srgbClr val="FFFFFF"/>
              </a:highlight>
              <a:latin typeface="Arial"/>
            </a:endParaRPr>
          </a:p>
          <a:p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	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&lt;/</a:t>
            </a:r>
            <a:r>
              <a:rPr lang="en-US" sz="1400" dirty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Indicator:SuggestedCOA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&gt;</a:t>
            </a:r>
            <a:endParaRPr lang="en-US" sz="1400" dirty="0">
              <a:solidFill>
                <a:srgbClr val="000000"/>
              </a:solidFill>
              <a:highlight>
                <a:srgbClr val="FFFFFF"/>
              </a:highlight>
              <a:latin typeface="Arial"/>
            </a:endParaRPr>
          </a:p>
          <a:p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…</a:t>
            </a:r>
          </a:p>
          <a:p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&lt;/</a:t>
            </a:r>
            <a:r>
              <a:rPr lang="en-US" sz="1400" dirty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Indicator:SuggestedCOAs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&gt;</a:t>
            </a:r>
            <a:endParaRPr lang="en-US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09600" y="964203"/>
            <a:ext cx="8534400" cy="451104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t" anchorCtr="0">
            <a:noAutofit/>
          </a:bodyPr>
          <a:lstStyle/>
          <a:p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&lt;</a:t>
            </a:r>
            <a:r>
              <a:rPr lang="en-US" sz="1400" dirty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TTP:KillChains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&gt;</a:t>
            </a:r>
            <a:endParaRPr lang="en-US" sz="1400" dirty="0">
              <a:solidFill>
                <a:srgbClr val="000000"/>
              </a:solidFill>
              <a:highlight>
                <a:srgbClr val="FFFFFF"/>
              </a:highlight>
              <a:latin typeface="Arial"/>
            </a:endParaRPr>
          </a:p>
          <a:p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	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&lt;</a:t>
            </a:r>
            <a:r>
              <a:rPr lang="en-US" sz="1400" dirty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TTP:KillChain</a:t>
            </a:r>
            <a:r>
              <a:rPr lang="en-US" sz="1400" dirty="0">
                <a:solidFill>
                  <a:srgbClr val="FF0000"/>
                </a:solidFill>
                <a:highlight>
                  <a:srgbClr val="FFFFFF"/>
                </a:highlight>
                <a:latin typeface="Arial"/>
              </a:rPr>
              <a:t> id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="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stix:TTP-af3e707f-2fb9-49e5-8c37-14026ca0a5ff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"</a:t>
            </a:r>
            <a:r>
              <a:rPr lang="en-US" sz="1400" dirty="0">
                <a:solidFill>
                  <a:srgbClr val="FF0000"/>
                </a:solidFill>
                <a:highlight>
                  <a:srgbClr val="FFFFFF"/>
                </a:highlight>
                <a:latin typeface="Arial"/>
              </a:rPr>
              <a:t> name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="</a:t>
            </a:r>
            <a:r>
              <a:rPr lang="en-US" sz="1400" b="1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LMCO Kill Chain</a:t>
            </a:r>
            <a:r>
              <a:rPr lang="en-US" sz="1400" b="1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"</a:t>
            </a:r>
            <a:r>
              <a:rPr lang="en-US" sz="1400" b="1" dirty="0">
                <a:solidFill>
                  <a:srgbClr val="FF0000"/>
                </a:solidFill>
                <a:highlight>
                  <a:srgbClr val="FFFFFF"/>
                </a:highlight>
                <a:latin typeface="Arial"/>
              </a:rPr>
              <a:t> definer</a:t>
            </a:r>
            <a:r>
              <a:rPr lang="en-US" sz="1400" b="1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="</a:t>
            </a:r>
            <a:r>
              <a:rPr lang="en-US" sz="1400" b="1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LMCO</a:t>
            </a:r>
            <a:r>
              <a:rPr lang="en-US" sz="1400" b="1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"</a:t>
            </a:r>
            <a:r>
              <a:rPr lang="en-US" sz="1400" b="1" dirty="0">
                <a:solidFill>
                  <a:srgbClr val="FF0000"/>
                </a:solidFill>
                <a:highlight>
                  <a:srgbClr val="FFFFFF"/>
                </a:highlight>
                <a:latin typeface="Arial"/>
              </a:rPr>
              <a:t> reference</a:t>
            </a:r>
            <a:r>
              <a:rPr lang="en-US" sz="1400" b="1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="</a:t>
            </a:r>
            <a:r>
              <a:rPr lang="en-US" sz="1400" b="1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http://www.lockheedmartin.com/content/dam/lockheed/data/corporate/documents/LM-White-Paper-Intel-Driven-Defense.pdf</a:t>
            </a:r>
            <a:r>
              <a:rPr lang="en-US" sz="1400" b="1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"</a:t>
            </a:r>
            <a:r>
              <a:rPr lang="en-US" sz="1400" b="1" dirty="0">
                <a:solidFill>
                  <a:srgbClr val="FF0000"/>
                </a:solidFill>
                <a:highlight>
                  <a:srgbClr val="FFFFFF"/>
                </a:highlight>
                <a:latin typeface="Arial"/>
              </a:rPr>
              <a:t> numberOfPhases</a:t>
            </a:r>
            <a:r>
              <a:rPr lang="en-US" sz="1400" b="1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="</a:t>
            </a:r>
            <a:r>
              <a:rPr lang="en-US" sz="1400" b="1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7</a:t>
            </a:r>
            <a:r>
              <a:rPr lang="en-US" sz="1400" b="1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"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&gt;</a:t>
            </a:r>
            <a:endParaRPr lang="en-US" sz="1400" dirty="0">
              <a:solidFill>
                <a:srgbClr val="000000"/>
              </a:solidFill>
              <a:highlight>
                <a:srgbClr val="FFFFFF"/>
              </a:highlight>
              <a:latin typeface="Arial"/>
            </a:endParaRPr>
          </a:p>
          <a:p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		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&lt;</a:t>
            </a:r>
            <a:r>
              <a:rPr lang="en-US" sz="1400" dirty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stixCommon:KillChainPhase</a:t>
            </a:r>
            <a:r>
              <a:rPr lang="en-US" sz="1400" dirty="0">
                <a:solidFill>
                  <a:srgbClr val="FF0000"/>
                </a:solidFill>
                <a:highlight>
                  <a:srgbClr val="FFFFFF"/>
                </a:highlight>
                <a:latin typeface="Arial"/>
              </a:rPr>
              <a:t> phaseID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="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stix:TTP-af1016d6-a744-4ed7-ac91-00fe2272185a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"</a:t>
            </a:r>
            <a:r>
              <a:rPr lang="en-US" sz="1400" dirty="0">
                <a:solidFill>
                  <a:srgbClr val="FF0000"/>
                </a:solidFill>
                <a:highlight>
                  <a:srgbClr val="FFFFFF"/>
                </a:highlight>
                <a:latin typeface="Arial"/>
              </a:rPr>
              <a:t> name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="</a:t>
            </a:r>
            <a:r>
              <a:rPr lang="en-US" sz="1400" b="1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Reconnaissance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"</a:t>
            </a:r>
            <a:r>
              <a:rPr lang="en-US" sz="1400" dirty="0">
                <a:solidFill>
                  <a:srgbClr val="FF0000"/>
                </a:solidFill>
                <a:highlight>
                  <a:srgbClr val="FFFFFF"/>
                </a:highlight>
                <a:latin typeface="Arial"/>
              </a:rPr>
              <a:t> ordinality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="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1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"/&gt;</a:t>
            </a:r>
            <a:endParaRPr lang="en-US" sz="1400" dirty="0">
              <a:solidFill>
                <a:srgbClr val="000000"/>
              </a:solidFill>
              <a:highlight>
                <a:srgbClr val="FFFFFF"/>
              </a:highlight>
              <a:latin typeface="Arial"/>
            </a:endParaRPr>
          </a:p>
          <a:p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		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&lt;</a:t>
            </a:r>
            <a:r>
              <a:rPr lang="en-US" sz="1400" dirty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stixCommon:KillChainPhase</a:t>
            </a:r>
            <a:r>
              <a:rPr lang="en-US" sz="1400" dirty="0">
                <a:solidFill>
                  <a:srgbClr val="FF0000"/>
                </a:solidFill>
                <a:highlight>
                  <a:srgbClr val="FFFFFF"/>
                </a:highlight>
                <a:latin typeface="Arial"/>
              </a:rPr>
              <a:t> phaseID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="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stix:TTP-445b4827-3cca-42bd-8421-f2e947133c16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"</a:t>
            </a:r>
            <a:r>
              <a:rPr lang="en-US" sz="1400" dirty="0">
                <a:solidFill>
                  <a:srgbClr val="FF0000"/>
                </a:solidFill>
                <a:highlight>
                  <a:srgbClr val="FFFFFF"/>
                </a:highlight>
                <a:latin typeface="Arial"/>
              </a:rPr>
              <a:t> name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="</a:t>
            </a:r>
            <a:r>
              <a:rPr lang="en-US" sz="1400" b="1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Weaponization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"</a:t>
            </a:r>
            <a:r>
              <a:rPr lang="en-US" sz="1400" dirty="0">
                <a:solidFill>
                  <a:srgbClr val="FF0000"/>
                </a:solidFill>
                <a:highlight>
                  <a:srgbClr val="FFFFFF"/>
                </a:highlight>
                <a:latin typeface="Arial"/>
              </a:rPr>
              <a:t> ordinality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="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2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"/&gt;</a:t>
            </a:r>
            <a:endParaRPr lang="en-US" sz="1400" dirty="0">
              <a:solidFill>
                <a:srgbClr val="000000"/>
              </a:solidFill>
              <a:highlight>
                <a:srgbClr val="FFFFFF"/>
              </a:highlight>
              <a:latin typeface="Arial"/>
            </a:endParaRPr>
          </a:p>
          <a:p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		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&lt;</a:t>
            </a:r>
            <a:r>
              <a:rPr lang="en-US" sz="1400" dirty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stixCommon:KillChainPhase</a:t>
            </a:r>
            <a:r>
              <a:rPr lang="en-US" sz="1400" dirty="0">
                <a:solidFill>
                  <a:srgbClr val="FF0000"/>
                </a:solidFill>
                <a:highlight>
                  <a:srgbClr val="FFFFFF"/>
                </a:highlight>
                <a:latin typeface="Arial"/>
              </a:rPr>
              <a:t> phaseID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="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stix:TTP-79a0e041-9d5f-49bb-ada4-8322622b162d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"</a:t>
            </a:r>
            <a:r>
              <a:rPr lang="en-US" sz="1400" dirty="0">
                <a:solidFill>
                  <a:srgbClr val="FF0000"/>
                </a:solidFill>
                <a:highlight>
                  <a:srgbClr val="FFFFFF"/>
                </a:highlight>
                <a:latin typeface="Arial"/>
              </a:rPr>
              <a:t> name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="</a:t>
            </a:r>
            <a:r>
              <a:rPr lang="en-US" sz="1400" b="1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Delivery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"</a:t>
            </a:r>
            <a:r>
              <a:rPr lang="en-US" sz="1400" dirty="0">
                <a:solidFill>
                  <a:srgbClr val="FF0000"/>
                </a:solidFill>
                <a:highlight>
                  <a:srgbClr val="FFFFFF"/>
                </a:highlight>
                <a:latin typeface="Arial"/>
              </a:rPr>
              <a:t> ordinality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="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3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"/&gt;</a:t>
            </a:r>
            <a:endParaRPr lang="en-US" sz="1400" dirty="0">
              <a:solidFill>
                <a:srgbClr val="000000"/>
              </a:solidFill>
              <a:highlight>
                <a:srgbClr val="FFFFFF"/>
              </a:highlight>
              <a:latin typeface="Arial"/>
            </a:endParaRPr>
          </a:p>
          <a:p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		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&lt;</a:t>
            </a:r>
            <a:r>
              <a:rPr lang="en-US" sz="1400" dirty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stixCommon:KillChainPhase</a:t>
            </a:r>
            <a:r>
              <a:rPr lang="en-US" sz="1400" dirty="0">
                <a:solidFill>
                  <a:srgbClr val="FF0000"/>
                </a:solidFill>
                <a:highlight>
                  <a:srgbClr val="FFFFFF"/>
                </a:highlight>
                <a:latin typeface="Arial"/>
              </a:rPr>
              <a:t> phaseID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="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stix:TTP-f706e4e7-53d8-44ef-967f-81535c9db7d0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"</a:t>
            </a:r>
            <a:r>
              <a:rPr lang="en-US" sz="1400" dirty="0">
                <a:solidFill>
                  <a:srgbClr val="FF0000"/>
                </a:solidFill>
                <a:highlight>
                  <a:srgbClr val="FFFFFF"/>
                </a:highlight>
                <a:latin typeface="Arial"/>
              </a:rPr>
              <a:t> name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="</a:t>
            </a:r>
            <a:r>
              <a:rPr lang="en-US" sz="1400" b="1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Exploitation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"</a:t>
            </a:r>
            <a:r>
              <a:rPr lang="en-US" sz="1400" dirty="0">
                <a:solidFill>
                  <a:srgbClr val="FF0000"/>
                </a:solidFill>
                <a:highlight>
                  <a:srgbClr val="FFFFFF"/>
                </a:highlight>
                <a:latin typeface="Arial"/>
              </a:rPr>
              <a:t> ordinality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="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4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"/&gt;</a:t>
            </a:r>
            <a:endParaRPr lang="en-US" sz="1400" dirty="0">
              <a:solidFill>
                <a:srgbClr val="000000"/>
              </a:solidFill>
              <a:highlight>
                <a:srgbClr val="FFFFFF"/>
              </a:highlight>
              <a:latin typeface="Arial"/>
            </a:endParaRPr>
          </a:p>
          <a:p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		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&lt;</a:t>
            </a:r>
            <a:r>
              <a:rPr lang="en-US" sz="1400" dirty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stixCommon:KillChainPhase</a:t>
            </a:r>
            <a:r>
              <a:rPr lang="en-US" sz="1400" dirty="0">
                <a:solidFill>
                  <a:srgbClr val="FF0000"/>
                </a:solidFill>
                <a:highlight>
                  <a:srgbClr val="FFFFFF"/>
                </a:highlight>
                <a:latin typeface="Arial"/>
              </a:rPr>
              <a:t> phaseID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="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stix:TTP-e1e4e3f7-be3b-4b39-b80a-a593cfd99a4f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"</a:t>
            </a:r>
            <a:r>
              <a:rPr lang="en-US" sz="1400" dirty="0">
                <a:solidFill>
                  <a:srgbClr val="FF0000"/>
                </a:solidFill>
                <a:highlight>
                  <a:srgbClr val="FFFFFF"/>
                </a:highlight>
                <a:latin typeface="Arial"/>
              </a:rPr>
              <a:t> name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="</a:t>
            </a:r>
            <a:r>
              <a:rPr lang="en-US" sz="1400" b="1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Installation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"</a:t>
            </a:r>
            <a:r>
              <a:rPr lang="en-US" sz="1400" dirty="0">
                <a:solidFill>
                  <a:srgbClr val="FF0000"/>
                </a:solidFill>
                <a:highlight>
                  <a:srgbClr val="FFFFFF"/>
                </a:highlight>
                <a:latin typeface="Arial"/>
              </a:rPr>
              <a:t> ordinality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="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5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"/&gt;</a:t>
            </a:r>
            <a:endParaRPr lang="en-US" sz="1400" dirty="0">
              <a:solidFill>
                <a:srgbClr val="000000"/>
              </a:solidFill>
              <a:highlight>
                <a:srgbClr val="FFFFFF"/>
              </a:highlight>
              <a:latin typeface="Arial"/>
            </a:endParaRPr>
          </a:p>
          <a:p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		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&lt;</a:t>
            </a:r>
            <a:r>
              <a:rPr lang="en-US" sz="1400" dirty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stixCommon:KillChainPhase</a:t>
            </a:r>
            <a:r>
              <a:rPr lang="en-US" sz="1400" dirty="0">
                <a:solidFill>
                  <a:srgbClr val="FF0000"/>
                </a:solidFill>
                <a:highlight>
                  <a:srgbClr val="FFFFFF"/>
                </a:highlight>
                <a:latin typeface="Arial"/>
              </a:rPr>
              <a:t> phaseID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="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stix:TTP-d6dc32b9-2538-4951-8733-3cb9ef1daae2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"</a:t>
            </a:r>
            <a:r>
              <a:rPr lang="en-US" sz="1400" dirty="0">
                <a:solidFill>
                  <a:srgbClr val="FF0000"/>
                </a:solidFill>
                <a:highlight>
                  <a:srgbClr val="FFFFFF"/>
                </a:highlight>
                <a:latin typeface="Arial"/>
              </a:rPr>
              <a:t> name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="</a:t>
            </a:r>
            <a:r>
              <a:rPr lang="en-US" sz="1400" b="1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Command and Control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"</a:t>
            </a:r>
            <a:r>
              <a:rPr lang="en-US" sz="1400" dirty="0">
                <a:solidFill>
                  <a:srgbClr val="FF0000"/>
                </a:solidFill>
                <a:highlight>
                  <a:srgbClr val="FFFFFF"/>
                </a:highlight>
                <a:latin typeface="Arial"/>
              </a:rPr>
              <a:t> ordinality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="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6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"/&gt;</a:t>
            </a:r>
            <a:endParaRPr lang="en-US" sz="1400" dirty="0">
              <a:solidFill>
                <a:srgbClr val="000000"/>
              </a:solidFill>
              <a:highlight>
                <a:srgbClr val="FFFFFF"/>
              </a:highlight>
              <a:latin typeface="Arial"/>
            </a:endParaRPr>
          </a:p>
          <a:p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		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&lt;</a:t>
            </a:r>
            <a:r>
              <a:rPr lang="en-US" sz="1400" dirty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stixCommon:KillChainPhase</a:t>
            </a:r>
            <a:r>
              <a:rPr lang="en-US" sz="1400" dirty="0">
                <a:solidFill>
                  <a:srgbClr val="FF0000"/>
                </a:solidFill>
                <a:highlight>
                  <a:srgbClr val="FFFFFF"/>
                </a:highlight>
                <a:latin typeface="Arial"/>
              </a:rPr>
              <a:t> phaseID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="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stix:TTP-786ca8f9-2d9a-4213-b38e-399af4a2e5d6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"</a:t>
            </a:r>
            <a:r>
              <a:rPr lang="en-US" sz="1400" dirty="0">
                <a:solidFill>
                  <a:srgbClr val="FF0000"/>
                </a:solidFill>
                <a:highlight>
                  <a:srgbClr val="FFFFFF"/>
                </a:highlight>
                <a:latin typeface="Arial"/>
              </a:rPr>
              <a:t> name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="</a:t>
            </a:r>
            <a:r>
              <a:rPr lang="en-US" sz="1400" b="1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Actions on Objectives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"</a:t>
            </a:r>
            <a:r>
              <a:rPr lang="en-US" sz="1400" dirty="0">
                <a:solidFill>
                  <a:srgbClr val="FF0000"/>
                </a:solidFill>
                <a:highlight>
                  <a:srgbClr val="FFFFFF"/>
                </a:highlight>
                <a:latin typeface="Arial"/>
              </a:rPr>
              <a:t> ordinality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="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7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"/&gt;</a:t>
            </a:r>
            <a:endParaRPr lang="en-US" sz="1400" dirty="0">
              <a:solidFill>
                <a:srgbClr val="000000"/>
              </a:solidFill>
              <a:highlight>
                <a:srgbClr val="FFFFFF"/>
              </a:highlight>
              <a:latin typeface="Arial"/>
            </a:endParaRPr>
          </a:p>
          <a:p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	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&lt;/</a:t>
            </a:r>
            <a:r>
              <a:rPr lang="en-US" sz="1400" dirty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TTP:KillChain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&gt;</a:t>
            </a:r>
            <a:endParaRPr lang="en-US" sz="1400" dirty="0">
              <a:solidFill>
                <a:srgbClr val="000000"/>
              </a:solidFill>
              <a:highlight>
                <a:srgbClr val="FFFFFF"/>
              </a:highlight>
              <a:latin typeface="Arial"/>
            </a:endParaRPr>
          </a:p>
          <a:p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&lt;/</a:t>
            </a:r>
            <a:r>
              <a:rPr lang="en-US" sz="1400" dirty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TTP:KillChains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&gt;</a:t>
            </a:r>
            <a:endParaRPr lang="en-US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09600" y="3890433"/>
            <a:ext cx="8534400" cy="188595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t" anchorCtr="0">
            <a:noAutofit/>
          </a:bodyPr>
          <a:lstStyle/>
          <a:p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&lt;</a:t>
            </a:r>
            <a:r>
              <a:rPr lang="en-US" sz="1400" dirty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Indicator:Producer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&gt;</a:t>
            </a:r>
            <a:endParaRPr lang="en-US" sz="1400" dirty="0">
              <a:solidFill>
                <a:srgbClr val="000000"/>
              </a:solidFill>
              <a:highlight>
                <a:srgbClr val="FFFFFF"/>
              </a:highlight>
              <a:latin typeface="Arial"/>
            </a:endParaRPr>
          </a:p>
          <a:p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	</a:t>
            </a:r>
            <a:r>
              <a:rPr lang="en-US" sz="1400" dirty="0" smtClean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&lt;</a:t>
            </a:r>
            <a:r>
              <a:rPr lang="en-US" sz="1400" dirty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stixCommon:Identity</a:t>
            </a:r>
            <a:r>
              <a:rPr lang="en-US" sz="1400" dirty="0">
                <a:solidFill>
                  <a:srgbClr val="FF0000"/>
                </a:solidFill>
                <a:highlight>
                  <a:srgbClr val="FFFFFF"/>
                </a:highlight>
                <a:latin typeface="Arial"/>
              </a:rPr>
              <a:t> id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="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MITRE:Org-ba680284-6865-44b4-ba36-dd48d402a589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"&gt;&lt;</a:t>
            </a:r>
            <a:r>
              <a:rPr lang="en-US" sz="1400" dirty="0" err="1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ciq:PartyName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&gt;&lt;</a:t>
            </a:r>
            <a:r>
              <a:rPr lang="en-US" sz="1400" dirty="0" err="1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n:</a:t>
            </a:r>
            <a:r>
              <a:rPr lang="en-US" sz="1400" b="1" dirty="0" err="1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OrganisationName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&gt;&lt;</a:t>
            </a:r>
            <a:r>
              <a:rPr lang="en-US" sz="1400" dirty="0" err="1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n:NameElement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&gt;</a:t>
            </a:r>
            <a:r>
              <a:rPr lang="en-US" sz="1400" b="1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MITRE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&lt;/</a:t>
            </a:r>
            <a:r>
              <a:rPr lang="en-US" sz="1400" dirty="0" err="1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n:NameElement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&gt;&lt;/</a:t>
            </a:r>
            <a:r>
              <a:rPr lang="en-US" sz="1400" dirty="0" err="1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n:OrganisationName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&gt;&lt;/</a:t>
            </a:r>
            <a:r>
              <a:rPr lang="en-US" sz="1400" dirty="0" err="1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ciq:PartyName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&gt;&lt;/</a:t>
            </a:r>
            <a:r>
              <a:rPr lang="en-US" sz="1400" dirty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stixCommon:Identity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&gt;</a:t>
            </a:r>
            <a:endParaRPr lang="en-US" sz="1400" dirty="0">
              <a:solidFill>
                <a:srgbClr val="000000"/>
              </a:solidFill>
              <a:highlight>
                <a:srgbClr val="FFFFFF"/>
              </a:highlight>
              <a:latin typeface="Arial"/>
            </a:endParaRPr>
          </a:p>
          <a:p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	</a:t>
            </a:r>
            <a:r>
              <a:rPr lang="en-US" sz="1400" dirty="0" smtClean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&lt;</a:t>
            </a:r>
            <a:r>
              <a:rPr lang="en-US" sz="1400" dirty="0" err="1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stixCommon:Time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&gt;&lt;</a:t>
            </a:r>
            <a:r>
              <a:rPr lang="en-US" sz="1400" dirty="0" err="1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Common:</a:t>
            </a:r>
            <a:r>
              <a:rPr lang="en-US" sz="1400" b="1" dirty="0" err="1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Produced_Time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&gt;</a:t>
            </a:r>
            <a:r>
              <a:rPr lang="en-US" sz="1400" b="1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2012-12-01T09:30:47Z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&lt;/</a:t>
            </a:r>
            <a:r>
              <a:rPr lang="en-US" sz="1400" dirty="0" err="1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Common:Produced_Time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&gt;&lt;/</a:t>
            </a:r>
            <a:r>
              <a:rPr lang="en-US" sz="1400" dirty="0" err="1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stixCommon:Time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&gt;</a:t>
            </a:r>
            <a:endParaRPr lang="en-US" sz="1400" dirty="0">
              <a:solidFill>
                <a:srgbClr val="000000"/>
              </a:solidFill>
              <a:highlight>
                <a:srgbClr val="FFFFFF"/>
              </a:highlight>
              <a:latin typeface="Arial"/>
            </a:endParaRPr>
          </a:p>
          <a:p>
            <a:r>
              <a:rPr lang="en-US" sz="1400" dirty="0" smtClean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&lt;/</a:t>
            </a:r>
            <a:r>
              <a:rPr lang="en-US" sz="1400" dirty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Indicator:Producer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&gt;</a:t>
            </a:r>
            <a:endParaRPr lang="en-US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09600" y="4157715"/>
            <a:ext cx="8534400" cy="1182053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t" anchorCtr="0">
            <a:noAutofit/>
          </a:bodyPr>
          <a:lstStyle/>
          <a:p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&lt;</a:t>
            </a:r>
            <a:r>
              <a:rPr lang="en-US" sz="1400" dirty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Indicator:Sightings</a:t>
            </a:r>
            <a:r>
              <a:rPr lang="en-US" sz="1400" dirty="0">
                <a:solidFill>
                  <a:srgbClr val="FF0000"/>
                </a:solidFill>
                <a:highlight>
                  <a:srgbClr val="FFFFFF"/>
                </a:highlight>
                <a:latin typeface="Arial"/>
              </a:rPr>
              <a:t> sightingsCount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="</a:t>
            </a:r>
            <a:r>
              <a:rPr lang="en-US" sz="1400" b="1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3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"&gt;</a:t>
            </a:r>
            <a:endParaRPr lang="en-US" sz="1400" dirty="0">
              <a:solidFill>
                <a:srgbClr val="000000"/>
              </a:solidFill>
              <a:highlight>
                <a:srgbClr val="FFFFFF"/>
              </a:highlight>
              <a:latin typeface="Arial"/>
            </a:endParaRPr>
          </a:p>
          <a:p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	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&lt;</a:t>
            </a:r>
            <a:r>
              <a:rPr lang="en-US" sz="1400" dirty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Indicator:sighting</a:t>
            </a:r>
            <a:r>
              <a:rPr lang="en-US" sz="1400" dirty="0">
                <a:solidFill>
                  <a:srgbClr val="FF0000"/>
                </a:solidFill>
                <a:highlight>
                  <a:srgbClr val="FFFFFF"/>
                </a:highlight>
                <a:latin typeface="Arial"/>
              </a:rPr>
              <a:t> sightingSource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="</a:t>
            </a:r>
            <a:r>
              <a:rPr lang="en-US" sz="1400" b="1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MITRE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"</a:t>
            </a:r>
            <a:r>
              <a:rPr lang="en-US" sz="1400" dirty="0">
                <a:solidFill>
                  <a:srgbClr val="FF0000"/>
                </a:solidFill>
                <a:highlight>
                  <a:srgbClr val="FFFFFF"/>
                </a:highlight>
                <a:latin typeface="Arial"/>
              </a:rPr>
              <a:t> sightingTimestamp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="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2012-12-01T09:30:47Z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"/&gt;</a:t>
            </a:r>
            <a:endParaRPr lang="en-US" sz="1400" dirty="0">
              <a:solidFill>
                <a:srgbClr val="000000"/>
              </a:solidFill>
              <a:highlight>
                <a:srgbClr val="FFFFFF"/>
              </a:highlight>
              <a:latin typeface="Arial"/>
            </a:endParaRPr>
          </a:p>
          <a:p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	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&lt;</a:t>
            </a:r>
            <a:r>
              <a:rPr lang="en-US" sz="1400" dirty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Indicator:sighting</a:t>
            </a:r>
            <a:r>
              <a:rPr lang="en-US" sz="1400" dirty="0">
                <a:solidFill>
                  <a:srgbClr val="FF0000"/>
                </a:solidFill>
                <a:highlight>
                  <a:srgbClr val="FFFFFF"/>
                </a:highlight>
                <a:latin typeface="Arial"/>
              </a:rPr>
              <a:t> sightingSource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="</a:t>
            </a:r>
            <a:r>
              <a:rPr lang="en-US" sz="1400" b="1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ACME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"</a:t>
            </a:r>
            <a:r>
              <a:rPr lang="en-US" sz="1400" dirty="0">
                <a:solidFill>
                  <a:srgbClr val="FF0000"/>
                </a:solidFill>
                <a:highlight>
                  <a:srgbClr val="FFFFFF"/>
                </a:highlight>
                <a:latin typeface="Arial"/>
              </a:rPr>
              <a:t> sightingTimestamp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="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2012-12-03T11:30:00Z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"/&gt;</a:t>
            </a:r>
            <a:endParaRPr lang="en-US" sz="1400" dirty="0">
              <a:solidFill>
                <a:srgbClr val="000000"/>
              </a:solidFill>
              <a:highlight>
                <a:srgbClr val="FFFFFF"/>
              </a:highlight>
              <a:latin typeface="Arial"/>
            </a:endParaRPr>
          </a:p>
          <a:p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	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&lt;</a:t>
            </a:r>
            <a:r>
              <a:rPr lang="en-US" sz="1400" dirty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Indicator:sighting</a:t>
            </a:r>
            <a:r>
              <a:rPr lang="en-US" sz="1400" dirty="0">
                <a:solidFill>
                  <a:srgbClr val="FF0000"/>
                </a:solidFill>
                <a:highlight>
                  <a:srgbClr val="FFFFFF"/>
                </a:highlight>
                <a:latin typeface="Arial"/>
              </a:rPr>
              <a:t> sightingSource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="</a:t>
            </a:r>
            <a:r>
              <a:rPr lang="en-US" sz="1400" b="1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FooBar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"</a:t>
            </a:r>
            <a:r>
              <a:rPr lang="en-US" sz="1400" dirty="0">
                <a:solidFill>
                  <a:srgbClr val="FF0000"/>
                </a:solidFill>
                <a:highlight>
                  <a:srgbClr val="FFFFFF"/>
                </a:highlight>
                <a:latin typeface="Arial"/>
              </a:rPr>
              <a:t> sightingTimestamp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="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2012-12-04T05:10:26Z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"/&gt;</a:t>
            </a:r>
            <a:endParaRPr lang="en-US" sz="1400" dirty="0">
              <a:solidFill>
                <a:srgbClr val="000000"/>
              </a:solidFill>
              <a:highlight>
                <a:srgbClr val="FFFFFF"/>
              </a:highlight>
              <a:latin typeface="Arial"/>
            </a:endParaRPr>
          </a:p>
          <a:p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&lt;/</a:t>
            </a:r>
            <a:r>
              <a:rPr lang="en-US" sz="1400" dirty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Indicator:Sightings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&gt;</a:t>
            </a:r>
            <a:endParaRPr lang="en-US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09600" y="4580519"/>
            <a:ext cx="8534400" cy="505778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t" anchorCtr="0">
            <a:noAutofit/>
          </a:bodyPr>
          <a:lstStyle/>
          <a:p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&lt;</a:t>
            </a:r>
            <a:r>
              <a:rPr lang="en-US" sz="1400" dirty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Indicator:</a:t>
            </a:r>
            <a:r>
              <a:rPr lang="en-US" sz="1400" b="1" dirty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Confidence</a:t>
            </a:r>
            <a:r>
              <a:rPr lang="en-US" sz="1400" dirty="0">
                <a:solidFill>
                  <a:srgbClr val="FF0000"/>
                </a:solidFill>
                <a:highlight>
                  <a:srgbClr val="FFFFFF"/>
                </a:highlight>
                <a:latin typeface="Arial"/>
              </a:rPr>
              <a:t> value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="</a:t>
            </a:r>
            <a:r>
              <a:rPr lang="en-US" sz="1400" b="1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High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"</a:t>
            </a:r>
            <a:r>
              <a:rPr lang="en-US" sz="1400" dirty="0">
                <a:solidFill>
                  <a:srgbClr val="FF0000"/>
                </a:solidFill>
                <a:highlight>
                  <a:srgbClr val="FFFFFF"/>
                </a:highlight>
                <a:latin typeface="Arial"/>
              </a:rPr>
              <a:t> source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="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MITRE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"</a:t>
            </a:r>
            <a:r>
              <a:rPr lang="en-US" sz="1400" dirty="0">
                <a:solidFill>
                  <a:srgbClr val="FF0000"/>
                </a:solidFill>
                <a:highlight>
                  <a:srgbClr val="FFFFFF"/>
                </a:highlight>
                <a:latin typeface="Arial"/>
              </a:rPr>
              <a:t> timestamp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="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2012-12-01T09:30:47Z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"</a:t>
            </a:r>
            <a:r>
              <a:rPr lang="en-US" sz="1400" dirty="0">
                <a:solidFill>
                  <a:srgbClr val="FF0000"/>
                </a:solidFill>
                <a:highlight>
                  <a:srgbClr val="FFFFFF"/>
                </a:highlight>
                <a:latin typeface="Arial"/>
              </a:rPr>
              <a:t> interpretationRef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="</a:t>
            </a:r>
            <a:r>
              <a:rPr lang="en-US" sz="1400" b="1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someURLtoConfidenceModelDescription.foo.com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"/&gt;</a:t>
            </a:r>
            <a:endParaRPr lang="en-US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09600" y="5581757"/>
            <a:ext cx="8534400" cy="1171574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t" anchorCtr="0">
            <a:noAutofit/>
          </a:bodyPr>
          <a:lstStyle/>
          <a:p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&lt;</a:t>
            </a:r>
            <a:r>
              <a:rPr lang="en-US" sz="1400" dirty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Indicator:KillChainPhases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&gt;</a:t>
            </a:r>
            <a:endParaRPr lang="en-US" sz="1400" dirty="0">
              <a:solidFill>
                <a:srgbClr val="000000"/>
              </a:solidFill>
              <a:highlight>
                <a:srgbClr val="FFFFFF"/>
              </a:highlight>
              <a:latin typeface="Arial"/>
            </a:endParaRPr>
          </a:p>
          <a:p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	</a:t>
            </a:r>
            <a:r>
              <a:rPr lang="en-US" sz="1400" dirty="0" smtClean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&lt;</a:t>
            </a:r>
            <a:r>
              <a:rPr lang="en-US" sz="1400" dirty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Indicator:</a:t>
            </a:r>
            <a:r>
              <a:rPr lang="en-US" sz="1400" b="1" dirty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kill-chain-phase</a:t>
            </a:r>
            <a:r>
              <a:rPr lang="en-US" sz="1400" dirty="0">
                <a:solidFill>
                  <a:srgbClr val="FF0000"/>
                </a:solidFill>
                <a:highlight>
                  <a:srgbClr val="FFFFFF"/>
                </a:highlight>
                <a:latin typeface="Arial"/>
              </a:rPr>
              <a:t> phaseID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="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stix:TTP-79a0e041-9d5f-49bb-ada4-8322622b162d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"</a:t>
            </a:r>
            <a:r>
              <a:rPr lang="en-US" sz="1400" dirty="0">
                <a:solidFill>
                  <a:srgbClr val="FF0000"/>
                </a:solidFill>
                <a:highlight>
                  <a:srgbClr val="FFFFFF"/>
                </a:highlight>
                <a:latin typeface="Arial"/>
              </a:rPr>
              <a:t> name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="</a:t>
            </a:r>
            <a:r>
              <a:rPr lang="en-US" sz="1400" b="1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Delivery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"</a:t>
            </a:r>
            <a:r>
              <a:rPr lang="en-US" sz="1400" dirty="0">
                <a:solidFill>
                  <a:srgbClr val="FF0000"/>
                </a:solidFill>
                <a:highlight>
                  <a:srgbClr val="FFFFFF"/>
                </a:highlight>
                <a:latin typeface="Arial"/>
              </a:rPr>
              <a:t> ordinality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="</a:t>
            </a:r>
            <a:r>
              <a:rPr lang="en-US" sz="1400" b="1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3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"</a:t>
            </a:r>
            <a:r>
              <a:rPr lang="en-US" sz="1400" dirty="0">
                <a:solidFill>
                  <a:srgbClr val="FF0000"/>
                </a:solidFill>
                <a:highlight>
                  <a:srgbClr val="FFFFFF"/>
                </a:highlight>
                <a:latin typeface="Arial"/>
              </a:rPr>
              <a:t> killChainID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="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stix:TTP-af3e707f-2fb9-49e5-8c37-14026ca0a5ff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"</a:t>
            </a:r>
            <a:r>
              <a:rPr lang="en-US" sz="1400" dirty="0">
                <a:solidFill>
                  <a:srgbClr val="FF0000"/>
                </a:solidFill>
                <a:highlight>
                  <a:srgbClr val="FFFFFF"/>
                </a:highlight>
                <a:latin typeface="Arial"/>
              </a:rPr>
              <a:t> killChainName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="</a:t>
            </a:r>
            <a:r>
              <a:rPr lang="en-US" sz="1400" b="1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LMCO Kill Chain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"/&gt;</a:t>
            </a:r>
            <a:endParaRPr lang="en-US" sz="1400" dirty="0">
              <a:solidFill>
                <a:srgbClr val="000000"/>
              </a:solidFill>
              <a:highlight>
                <a:srgbClr val="FFFFFF"/>
              </a:highlight>
              <a:latin typeface="Arial"/>
            </a:endParaRPr>
          </a:p>
          <a:p>
            <a:r>
              <a:rPr lang="en-US" sz="1400" dirty="0" smtClean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&lt;/</a:t>
            </a:r>
            <a:r>
              <a:rPr lang="en-US" sz="1400" dirty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Indicator:KillChainPhases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&gt;</a:t>
            </a:r>
            <a:endParaRPr lang="en-US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09600" y="3966633"/>
            <a:ext cx="8534400" cy="173355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t" anchorCtr="0">
            <a:noAutofit/>
          </a:bodyPr>
          <a:lstStyle/>
          <a:p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&lt;</a:t>
            </a:r>
            <a:r>
              <a:rPr lang="en-US" sz="1400" dirty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Indicator:IndicatedTTP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&gt;</a:t>
            </a:r>
            <a:endParaRPr lang="en-US" sz="1400" dirty="0">
              <a:solidFill>
                <a:srgbClr val="000000"/>
              </a:solidFill>
              <a:highlight>
                <a:srgbClr val="FFFFFF"/>
              </a:highlight>
              <a:latin typeface="Arial"/>
            </a:endParaRPr>
          </a:p>
          <a:p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	</a:t>
            </a:r>
            <a:r>
              <a:rPr lang="en-US" sz="1400" dirty="0" smtClean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&lt;</a:t>
            </a:r>
            <a:r>
              <a:rPr lang="en-US" sz="1400" dirty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TTP:Behavior-AttackPatterns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&gt;</a:t>
            </a:r>
            <a:endParaRPr lang="en-US" sz="1400" dirty="0">
              <a:solidFill>
                <a:srgbClr val="000000"/>
              </a:solidFill>
              <a:highlight>
                <a:srgbClr val="FFFFFF"/>
              </a:highlight>
              <a:latin typeface="Arial"/>
            </a:endParaRPr>
          </a:p>
          <a:p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		</a:t>
            </a:r>
            <a:r>
              <a:rPr lang="en-US" sz="1400" dirty="0" smtClean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&lt;</a:t>
            </a:r>
            <a:r>
              <a:rPr lang="en-US" sz="1400" dirty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TTP:AttackPattern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&gt;&lt;</a:t>
            </a:r>
            <a:r>
              <a:rPr lang="en-US" sz="1400" dirty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TTP:StructuredDescription</a:t>
            </a:r>
            <a:r>
              <a:rPr lang="en-US" sz="1400" dirty="0">
                <a:solidFill>
                  <a:srgbClr val="FF0000"/>
                </a:solidFill>
                <a:highlight>
                  <a:srgbClr val="FFFFFF"/>
                </a:highlight>
                <a:latin typeface="Arial"/>
              </a:rPr>
              <a:t> ID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="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98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"</a:t>
            </a:r>
            <a:r>
              <a:rPr lang="en-US" sz="1400" dirty="0">
                <a:solidFill>
                  <a:srgbClr val="FF0000"/>
                </a:solidFill>
                <a:highlight>
                  <a:srgbClr val="FFFFFF"/>
                </a:highlight>
                <a:latin typeface="Arial"/>
              </a:rPr>
              <a:t> Name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="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Phishing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"</a:t>
            </a:r>
            <a:r>
              <a:rPr lang="en-US" sz="1400" dirty="0">
                <a:solidFill>
                  <a:srgbClr val="FF0000"/>
                </a:solidFill>
                <a:highlight>
                  <a:srgbClr val="FFFFFF"/>
                </a:highlight>
                <a:latin typeface="Arial"/>
              </a:rPr>
              <a:t> Status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="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Stable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"&gt;&lt;/</a:t>
            </a:r>
            <a:r>
              <a:rPr lang="en-US" sz="1400" dirty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TTP:StructuredDescription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&gt;&lt;/</a:t>
            </a:r>
            <a:r>
              <a:rPr lang="en-US" sz="1400" dirty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TTP:AttackPattern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&gt;</a:t>
            </a:r>
            <a:endParaRPr lang="en-US" sz="1400" dirty="0">
              <a:solidFill>
                <a:srgbClr val="000000"/>
              </a:solidFill>
              <a:highlight>
                <a:srgbClr val="FFFFFF"/>
              </a:highlight>
              <a:latin typeface="Arial"/>
            </a:endParaRPr>
          </a:p>
          <a:p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		</a:t>
            </a:r>
            <a:r>
              <a:rPr lang="en-US" sz="1400" dirty="0" smtClean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&lt;!--</a:t>
            </a:r>
            <a:r>
              <a:rPr lang="en-US" sz="1400" dirty="0" smtClean="0">
                <a:solidFill>
                  <a:srgbClr val="808080"/>
                </a:solidFill>
                <a:highlight>
                  <a:srgbClr val="FFFFFF"/>
                </a:highlight>
                <a:latin typeface="Arial"/>
              </a:rPr>
              <a:t> </a:t>
            </a:r>
            <a:r>
              <a:rPr lang="en-US" sz="1400" dirty="0">
                <a:solidFill>
                  <a:srgbClr val="808080"/>
                </a:solidFill>
                <a:highlight>
                  <a:srgbClr val="FFFFFF"/>
                </a:highlight>
                <a:latin typeface="Arial"/>
              </a:rPr>
              <a:t>The ID field above is a CAPEC reference. A specific string-based field for this will be added to the TTP schema soon. 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--&gt;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 </a:t>
            </a:r>
          </a:p>
          <a:p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	</a:t>
            </a:r>
            <a:r>
              <a:rPr lang="en-US" sz="1400" dirty="0" smtClean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&lt;/</a:t>
            </a:r>
            <a:r>
              <a:rPr lang="en-US" sz="1400" dirty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TTP:Behavior-AttackPatterns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&gt;</a:t>
            </a:r>
            <a:endParaRPr lang="en-US" sz="1400" dirty="0">
              <a:solidFill>
                <a:srgbClr val="000000"/>
              </a:solidFill>
              <a:highlight>
                <a:srgbClr val="FFFFFF"/>
              </a:highlight>
              <a:latin typeface="Arial"/>
            </a:endParaRPr>
          </a:p>
          <a:p>
            <a:r>
              <a:rPr lang="en-US" sz="1400" dirty="0" smtClean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&lt;/</a:t>
            </a:r>
            <a:r>
              <a:rPr lang="en-US" sz="1400" dirty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Indicator:IndicatedTTP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&gt;</a:t>
            </a:r>
            <a:endParaRPr lang="en-US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09600" y="3714379"/>
            <a:ext cx="8534400" cy="161925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t" anchorCtr="0">
            <a:noAutofit/>
          </a:bodyPr>
          <a:lstStyle/>
          <a:p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&lt;</a:t>
            </a:r>
            <a:r>
              <a:rPr lang="en-US" sz="1400" dirty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Indicator:Observables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&gt;</a:t>
            </a:r>
            <a:endParaRPr lang="en-US" sz="1400" dirty="0">
              <a:solidFill>
                <a:srgbClr val="000000"/>
              </a:solidFill>
              <a:highlight>
                <a:srgbClr val="FFFFFF"/>
              </a:highlight>
              <a:latin typeface="Arial"/>
            </a:endParaRPr>
          </a:p>
          <a:p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     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&lt;!--</a:t>
            </a:r>
            <a:r>
              <a:rPr lang="en-US" sz="1400" dirty="0">
                <a:solidFill>
                  <a:srgbClr val="808080"/>
                </a:solidFill>
                <a:highlight>
                  <a:srgbClr val="FFFFFF"/>
                </a:highlight>
                <a:latin typeface="Arial"/>
              </a:rPr>
              <a:t> The CybOX observable pattern is defined in a separate file and included here by reference for space reasons. It could just as easily be included here inline. This is a reference to the CybOX pattern defined in the snippet above.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--&gt;</a:t>
            </a:r>
            <a:endParaRPr lang="en-US" sz="1400" dirty="0">
              <a:solidFill>
                <a:srgbClr val="000000"/>
              </a:solidFill>
              <a:highlight>
                <a:srgbClr val="FFFFFF"/>
              </a:highlight>
              <a:latin typeface="Arial"/>
            </a:endParaRPr>
          </a:p>
          <a:p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     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&lt;</a:t>
            </a:r>
            <a:r>
              <a:rPr lang="en-US" sz="1400" dirty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Indicator:Observable</a:t>
            </a:r>
            <a:r>
              <a:rPr lang="en-US" sz="1400" dirty="0">
                <a:solidFill>
                  <a:srgbClr val="FF0000"/>
                </a:solidFill>
                <a:highlight>
                  <a:srgbClr val="FFFFFF"/>
                </a:highlight>
                <a:latin typeface="Arial"/>
              </a:rPr>
              <a:t> idref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="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cybox:observable-pattern-5f1dedd3-ece3-4007-94cd-7d52784c1474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"&gt;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     </a:t>
            </a:r>
          </a:p>
          <a:p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     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&lt;/</a:t>
            </a:r>
            <a:r>
              <a:rPr lang="en-US" sz="1400" dirty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Indicator:Observable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&gt;</a:t>
            </a:r>
            <a:endParaRPr lang="en-US" sz="1400" dirty="0">
              <a:solidFill>
                <a:srgbClr val="000000"/>
              </a:solidFill>
              <a:highlight>
                <a:srgbClr val="FFFFFF"/>
              </a:highlight>
              <a:latin typeface="Arial"/>
            </a:endParaRPr>
          </a:p>
          <a:p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&lt;/</a:t>
            </a:r>
            <a:r>
              <a:rPr lang="en-US" sz="1400" dirty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Indicator:Observables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&gt;</a:t>
            </a:r>
            <a:endParaRPr lang="en-US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09600" y="3484191"/>
            <a:ext cx="8534400" cy="964884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t" anchorCtr="0">
            <a:noAutofit/>
          </a:bodyPr>
          <a:lstStyle/>
          <a:p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&lt;</a:t>
            </a:r>
            <a:r>
              <a:rPr lang="en-US" sz="1400" dirty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Indicator:ValidTimePosition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&gt;</a:t>
            </a:r>
            <a:endParaRPr lang="en-US" sz="1400" dirty="0">
              <a:solidFill>
                <a:srgbClr val="000000"/>
              </a:solidFill>
              <a:highlight>
                <a:srgbClr val="FFFFFF"/>
              </a:highlight>
              <a:latin typeface="Arial"/>
            </a:endParaRPr>
          </a:p>
          <a:p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	</a:t>
            </a:r>
            <a:r>
              <a:rPr lang="en-US" sz="1400" dirty="0" smtClean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&lt;</a:t>
            </a:r>
            <a:r>
              <a:rPr lang="en-US" sz="1400" dirty="0" err="1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Indicator:start-time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&gt;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2012-12-01T09:30:47Z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&lt;/</a:t>
            </a:r>
            <a:r>
              <a:rPr lang="en-US" sz="1400" dirty="0" err="1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Indicator:start-time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&gt;</a:t>
            </a:r>
            <a:endParaRPr lang="en-US" sz="1400" dirty="0">
              <a:solidFill>
                <a:srgbClr val="000000"/>
              </a:solidFill>
              <a:highlight>
                <a:srgbClr val="FFFFFF"/>
              </a:highlight>
              <a:latin typeface="Arial"/>
            </a:endParaRPr>
          </a:p>
          <a:p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	</a:t>
            </a:r>
            <a:r>
              <a:rPr lang="en-US" sz="1400" dirty="0" smtClean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&lt;</a:t>
            </a:r>
            <a:r>
              <a:rPr lang="en-US" sz="1400" dirty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Indicator:end-time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&gt;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2013-02-01T09:30:47Z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&lt;/</a:t>
            </a:r>
            <a:r>
              <a:rPr lang="en-US" sz="1400" dirty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Indicator:end-time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&gt;</a:t>
            </a:r>
            <a:endParaRPr lang="en-US" sz="1400" dirty="0">
              <a:solidFill>
                <a:srgbClr val="000000"/>
              </a:solidFill>
              <a:highlight>
                <a:srgbClr val="FFFFFF"/>
              </a:highlight>
              <a:latin typeface="Arial"/>
            </a:endParaRPr>
          </a:p>
          <a:p>
            <a:r>
              <a:rPr lang="en-US" sz="1400" dirty="0" smtClean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&lt;/</a:t>
            </a:r>
            <a:r>
              <a:rPr lang="en-US" sz="1400" dirty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Indicator:ValidTimePosition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&gt;</a:t>
            </a:r>
            <a:endParaRPr lang="en-US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09600" y="3001272"/>
            <a:ext cx="8534400" cy="482919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t" anchorCtr="0">
            <a:noAutofit/>
          </a:bodyPr>
          <a:lstStyle/>
          <a:p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&lt;</a:t>
            </a:r>
            <a:r>
              <a:rPr lang="en-US" sz="1400" dirty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Indicator:Description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&gt;&lt;</a:t>
            </a:r>
            <a:r>
              <a:rPr lang="en-US" sz="1400" dirty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Common:Text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&gt;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This is a cyber threat indicator for instances of "US-China" phishing attempts.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&lt;/</a:t>
            </a:r>
            <a:r>
              <a:rPr lang="en-US" sz="1400" dirty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Common:Text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&gt;&lt;/</a:t>
            </a:r>
            <a:r>
              <a:rPr lang="en-US" sz="1400" dirty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Indicator:Description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&gt;</a:t>
            </a:r>
            <a:endParaRPr lang="en-US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09600" y="2549945"/>
            <a:ext cx="8534400" cy="30480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t" anchorCtr="0">
            <a:normAutofit/>
          </a:bodyPr>
          <a:lstStyle/>
          <a:p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&lt;</a:t>
            </a:r>
            <a:r>
              <a:rPr lang="en-US" sz="1400" dirty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Indicator:Name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&gt;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"US-China" Phishing Indicator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&lt;/</a:t>
            </a:r>
            <a:r>
              <a:rPr lang="en-US" sz="1400" dirty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Indicator:Name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&gt;</a:t>
            </a:r>
            <a:endParaRPr lang="en-US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09600" y="2228211"/>
            <a:ext cx="8534400" cy="30480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t" anchorCtr="0">
            <a:normAutofit/>
          </a:bodyPr>
          <a:lstStyle/>
          <a:p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&lt;</a:t>
            </a:r>
            <a:r>
              <a:rPr lang="en-US" sz="1400" dirty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Indicator:IndicatorType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&gt;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Phishing Attempt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&lt;/</a:t>
            </a:r>
            <a:r>
              <a:rPr lang="en-US" sz="1400" dirty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Indicator:IndicatorType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&gt;</a:t>
            </a:r>
            <a:endParaRPr lang="en-US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Title 2"/>
          <p:cNvSpPr txBox="1">
            <a:spLocks/>
          </p:cNvSpPr>
          <p:nvPr/>
        </p:nvSpPr>
        <p:spPr>
          <a:xfrm>
            <a:off x="609600" y="228600"/>
            <a:ext cx="8229600" cy="9445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ts val="3200"/>
              </a:lnSpc>
              <a:spcBef>
                <a:spcPct val="0"/>
              </a:spcBef>
              <a:buNone/>
              <a:defRPr lang="en-US" sz="2800" b="1" kern="1200">
                <a:solidFill>
                  <a:schemeClr val="tx2"/>
                </a:solidFill>
                <a:latin typeface="Helvetica LT Std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Create STIX Indicator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6801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00"/>
                            </p:stCondLst>
                            <p:childTnLst>
                              <p:par>
                                <p:cTn id="1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500"/>
                            </p:stCondLst>
                            <p:childTnLst>
                              <p:par>
                                <p:cTn id="1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500"/>
                            </p:stCondLst>
                            <p:childTnLst>
                              <p:par>
                                <p:cTn id="1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6725" y="1363663"/>
            <a:ext cx="8229600" cy="5303838"/>
          </a:xfrm>
        </p:spPr>
        <p:txBody>
          <a:bodyPr>
            <a:normAutofit fontScale="92500" lnSpcReduction="20000"/>
          </a:bodyPr>
          <a:lstStyle/>
          <a:p>
            <a:pPr lvl="0">
              <a:spcBef>
                <a:spcPts val="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2200" dirty="0" smtClean="0"/>
              <a:t>Time</a:t>
            </a:r>
          </a:p>
          <a:p>
            <a:pPr lvl="1">
              <a:spcBef>
                <a:spcPts val="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1800" dirty="0" smtClean="0"/>
              <a:t>Granular set of Incident lifecycle timestamps</a:t>
            </a:r>
          </a:p>
          <a:p>
            <a:pPr>
              <a:spcBef>
                <a:spcPts val="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2200" dirty="0" smtClean="0"/>
              <a:t>Description</a:t>
            </a:r>
          </a:p>
          <a:p>
            <a:pPr>
              <a:spcBef>
                <a:spcPts val="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2200" dirty="0" smtClean="0"/>
              <a:t>Roles (Reporter, Responder, Coordinator, Victim)</a:t>
            </a:r>
          </a:p>
          <a:p>
            <a:pPr>
              <a:spcBef>
                <a:spcPts val="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2200" dirty="0" smtClean="0"/>
              <a:t>Affected Assets</a:t>
            </a:r>
          </a:p>
          <a:p>
            <a:pPr>
              <a:spcBef>
                <a:spcPts val="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2200" dirty="0" smtClean="0"/>
              <a:t>Impact Assessment</a:t>
            </a:r>
          </a:p>
          <a:p>
            <a:pPr>
              <a:spcBef>
                <a:spcPts val="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2200" dirty="0" smtClean="0"/>
              <a:t>Related Indicators</a:t>
            </a:r>
          </a:p>
          <a:p>
            <a:pPr>
              <a:spcBef>
                <a:spcPts val="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2200" dirty="0" smtClean="0"/>
              <a:t>Leveraged TTP</a:t>
            </a:r>
          </a:p>
          <a:p>
            <a:pPr>
              <a:spcBef>
                <a:spcPts val="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2200" dirty="0" smtClean="0"/>
              <a:t>Related Threat Actors</a:t>
            </a:r>
          </a:p>
          <a:p>
            <a:pPr>
              <a:spcBef>
                <a:spcPts val="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2200" dirty="0" smtClean="0"/>
              <a:t>Intent</a:t>
            </a:r>
          </a:p>
          <a:p>
            <a:pPr>
              <a:spcBef>
                <a:spcPts val="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2200" dirty="0" smtClean="0"/>
              <a:t>Discovery Method</a:t>
            </a:r>
          </a:p>
          <a:p>
            <a:pPr>
              <a:spcBef>
                <a:spcPts val="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2200" dirty="0" smtClean="0"/>
              <a:t>Related Incidents</a:t>
            </a:r>
          </a:p>
          <a:p>
            <a:pPr>
              <a:spcBef>
                <a:spcPts val="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2200" dirty="0" smtClean="0"/>
              <a:t>COA Requested / COA Taken</a:t>
            </a:r>
          </a:p>
          <a:p>
            <a:pPr>
              <a:spcBef>
                <a:spcPts val="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2200" dirty="0" smtClean="0"/>
              <a:t>Confidence</a:t>
            </a:r>
          </a:p>
          <a:p>
            <a:pPr>
              <a:spcBef>
                <a:spcPts val="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2200" dirty="0" smtClean="0"/>
              <a:t>Contact</a:t>
            </a:r>
          </a:p>
          <a:p>
            <a:pPr>
              <a:spcBef>
                <a:spcPts val="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2200" dirty="0" smtClean="0"/>
              <a:t>History</a:t>
            </a:r>
            <a:endParaRPr lang="en-US" sz="2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2187" y="66675"/>
            <a:ext cx="1029090" cy="1029090"/>
          </a:xfrm>
          <a:prstGeom prst="rect">
            <a:avLst/>
          </a:prstGeom>
        </p:spPr>
      </p:pic>
      <p:sp>
        <p:nvSpPr>
          <p:cNvPr id="6" name="Title 2"/>
          <p:cNvSpPr txBox="1">
            <a:spLocks/>
          </p:cNvSpPr>
          <p:nvPr/>
        </p:nvSpPr>
        <p:spPr>
          <a:xfrm>
            <a:off x="609600" y="228600"/>
            <a:ext cx="7372350" cy="9445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ts val="3200"/>
              </a:lnSpc>
              <a:spcBef>
                <a:spcPct val="0"/>
              </a:spcBef>
              <a:buNone/>
              <a:defRPr lang="en-US" sz="2800" b="1" kern="1200">
                <a:solidFill>
                  <a:schemeClr val="tx2"/>
                </a:solidFill>
                <a:latin typeface="Helvetica LT Std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If Phishing Lure was Executed, Create a STIX Incident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05611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6659" y="1306147"/>
            <a:ext cx="4114800" cy="4798356"/>
          </a:xfrm>
        </p:spPr>
        <p:txBody>
          <a:bodyPr/>
          <a:lstStyle/>
          <a:p>
            <a:pPr lvl="0">
              <a:buClr>
                <a:schemeClr val="tx2"/>
              </a:buClr>
              <a:buFont typeface="Wingdings" pitchFamily="2" charset="2"/>
              <a:buChar char="§"/>
            </a:pPr>
            <a:r>
              <a:rPr lang="en-US" dirty="0" smtClean="0"/>
              <a:t>Campaign</a:t>
            </a:r>
          </a:p>
          <a:p>
            <a:pPr lvl="1">
              <a:buClr>
                <a:schemeClr val="tx2"/>
              </a:buClr>
              <a:buFont typeface="Wingdings" pitchFamily="2" charset="2"/>
              <a:buChar char="§"/>
            </a:pPr>
            <a:r>
              <a:rPr lang="en-US" dirty="0" smtClean="0"/>
              <a:t>Names</a:t>
            </a:r>
          </a:p>
          <a:p>
            <a:pPr lvl="1">
              <a:buClr>
                <a:schemeClr val="tx2"/>
              </a:buClr>
              <a:buFont typeface="Wingdings" pitchFamily="2" charset="2"/>
              <a:buChar char="§"/>
            </a:pPr>
            <a:r>
              <a:rPr lang="en-US" dirty="0" smtClean="0"/>
              <a:t>Intent</a:t>
            </a:r>
          </a:p>
          <a:p>
            <a:pPr lvl="1">
              <a:buClr>
                <a:schemeClr val="tx2"/>
              </a:buClr>
              <a:buFont typeface="Wingdings" pitchFamily="2" charset="2"/>
              <a:buChar char="§"/>
            </a:pPr>
            <a:r>
              <a:rPr lang="en-US" dirty="0" smtClean="0"/>
              <a:t>Related TTPs</a:t>
            </a:r>
          </a:p>
          <a:p>
            <a:pPr lvl="1">
              <a:buClr>
                <a:schemeClr val="tx2"/>
              </a:buClr>
              <a:buFont typeface="Wingdings" pitchFamily="2" charset="2"/>
              <a:buChar char="§"/>
            </a:pPr>
            <a:r>
              <a:rPr lang="en-US" dirty="0" smtClean="0"/>
              <a:t>Related Incidents</a:t>
            </a:r>
          </a:p>
          <a:p>
            <a:pPr lvl="1">
              <a:buClr>
                <a:schemeClr val="tx2"/>
              </a:buClr>
              <a:buFont typeface="Wingdings" pitchFamily="2" charset="2"/>
              <a:buChar char="§"/>
            </a:pPr>
            <a:r>
              <a:rPr lang="en-US" dirty="0" smtClean="0"/>
              <a:t>Related Indicators</a:t>
            </a:r>
          </a:p>
          <a:p>
            <a:pPr lvl="1">
              <a:buClr>
                <a:schemeClr val="tx2"/>
              </a:buClr>
              <a:buFont typeface="Wingdings" pitchFamily="2" charset="2"/>
              <a:buChar char="§"/>
            </a:pPr>
            <a:r>
              <a:rPr lang="en-US" dirty="0" smtClean="0"/>
              <a:t>Attribution</a:t>
            </a:r>
          </a:p>
          <a:p>
            <a:pPr lvl="1">
              <a:buClr>
                <a:schemeClr val="tx2"/>
              </a:buClr>
              <a:buFont typeface="Wingdings" pitchFamily="2" charset="2"/>
              <a:buChar char="§"/>
            </a:pPr>
            <a:r>
              <a:rPr lang="en-US" dirty="0" smtClean="0"/>
              <a:t>Associated Campaigns</a:t>
            </a:r>
          </a:p>
          <a:p>
            <a:pPr lvl="1">
              <a:buClr>
                <a:schemeClr val="tx2"/>
              </a:buClr>
              <a:buFont typeface="Wingdings" pitchFamily="2" charset="2"/>
              <a:buChar char="§"/>
            </a:pPr>
            <a:r>
              <a:rPr lang="en-US" dirty="0" smtClean="0"/>
              <a:t>Confidence</a:t>
            </a:r>
          </a:p>
          <a:p>
            <a:pPr lvl="1">
              <a:buClr>
                <a:schemeClr val="tx2"/>
              </a:buClr>
              <a:buFont typeface="Wingdings" pitchFamily="2" charset="2"/>
              <a:buChar char="§"/>
            </a:pPr>
            <a:r>
              <a:rPr lang="en-US" dirty="0" smtClean="0"/>
              <a:t>Activity</a:t>
            </a:r>
          </a:p>
          <a:p>
            <a:pPr lvl="1">
              <a:buClr>
                <a:schemeClr val="tx2"/>
              </a:buClr>
              <a:buFont typeface="Wingdings" pitchFamily="2" charset="2"/>
              <a:buChar char="§"/>
            </a:pPr>
            <a:r>
              <a:rPr lang="en-US" dirty="0" smtClean="0"/>
              <a:t>Information Source</a:t>
            </a:r>
            <a:endParaRPr lang="en-US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4614334" y="1306147"/>
            <a:ext cx="4529666" cy="4798356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Courier New"/>
              <a:buChar char="►"/>
              <a:defRPr sz="2400" kern="1200" baseline="0">
                <a:solidFill>
                  <a:schemeClr val="tx1"/>
                </a:solidFill>
                <a:latin typeface="Myriad Pro"/>
                <a:ea typeface="+mn-ea"/>
                <a:cs typeface="Myriad Pro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Courier New"/>
              <a:buChar char="►"/>
              <a:defRPr sz="2000" kern="1200" baseline="0">
                <a:solidFill>
                  <a:schemeClr val="tx1"/>
                </a:solidFill>
                <a:latin typeface="Myriad Pro"/>
                <a:ea typeface="+mn-ea"/>
                <a:cs typeface="Myriad Pro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Courier New"/>
              <a:buChar char="►"/>
              <a:defRPr sz="1800" kern="1200" baseline="0">
                <a:solidFill>
                  <a:schemeClr val="tx1"/>
                </a:solidFill>
                <a:latin typeface="Myriad Pro"/>
                <a:ea typeface="+mn-ea"/>
                <a:cs typeface="Myriad Pro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12CDF8"/>
              </a:buClr>
              <a:buFont typeface="Courier New"/>
              <a:buChar char="►"/>
              <a:defRPr sz="2000" kern="1200">
                <a:solidFill>
                  <a:schemeClr val="tx1"/>
                </a:solidFill>
                <a:latin typeface="Myriad Pro"/>
                <a:ea typeface="+mn-ea"/>
                <a:cs typeface="Myriad Pro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12CDF8"/>
              </a:buClr>
              <a:buFont typeface="Courier New"/>
              <a:buChar char="►"/>
              <a:defRPr sz="2000" kern="1200">
                <a:solidFill>
                  <a:schemeClr val="tx1"/>
                </a:solidFill>
                <a:latin typeface="Myriad Pro"/>
                <a:ea typeface="+mn-ea"/>
                <a:cs typeface="Myriad Pro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2"/>
              </a:buClr>
              <a:buFont typeface="Wingdings" pitchFamily="2" charset="2"/>
              <a:buChar char="§"/>
            </a:pPr>
            <a:r>
              <a:rPr lang="en-US" b="1" dirty="0" smtClean="0"/>
              <a:t>ThreatActor</a:t>
            </a:r>
          </a:p>
          <a:p>
            <a:pPr lvl="1">
              <a:buClr>
                <a:schemeClr val="tx2"/>
              </a:buClr>
              <a:buFont typeface="Wingdings" pitchFamily="2" charset="2"/>
              <a:buChar char="§"/>
            </a:pPr>
            <a:r>
              <a:rPr lang="en-US" dirty="0" smtClean="0"/>
              <a:t>Identity</a:t>
            </a:r>
          </a:p>
          <a:p>
            <a:pPr lvl="1">
              <a:buClr>
                <a:schemeClr val="tx2"/>
              </a:buClr>
              <a:buFont typeface="Wingdings" pitchFamily="2" charset="2"/>
              <a:buChar char="§"/>
            </a:pPr>
            <a:r>
              <a:rPr lang="en-US" dirty="0" smtClean="0"/>
              <a:t>Intent</a:t>
            </a:r>
          </a:p>
          <a:p>
            <a:pPr lvl="1">
              <a:buClr>
                <a:schemeClr val="tx2"/>
              </a:buClr>
              <a:buFont typeface="Wingdings" pitchFamily="2" charset="2"/>
              <a:buChar char="§"/>
            </a:pPr>
            <a:r>
              <a:rPr lang="en-US" dirty="0" smtClean="0"/>
              <a:t>Observed TTPs</a:t>
            </a:r>
          </a:p>
          <a:p>
            <a:pPr lvl="1">
              <a:buClr>
                <a:schemeClr val="tx2"/>
              </a:buClr>
              <a:buFont typeface="Wingdings" pitchFamily="2" charset="2"/>
              <a:buChar char="§"/>
            </a:pPr>
            <a:r>
              <a:rPr lang="en-US" dirty="0" smtClean="0"/>
              <a:t>Historical Campaigns</a:t>
            </a:r>
          </a:p>
          <a:p>
            <a:pPr lvl="1">
              <a:buClr>
                <a:schemeClr val="tx2"/>
              </a:buClr>
              <a:buFont typeface="Wingdings" pitchFamily="2" charset="2"/>
              <a:buChar char="§"/>
            </a:pPr>
            <a:r>
              <a:rPr lang="en-US" dirty="0" smtClean="0"/>
              <a:t>Associated Actors</a:t>
            </a:r>
          </a:p>
          <a:p>
            <a:pPr lvl="1">
              <a:buClr>
                <a:schemeClr val="tx2"/>
              </a:buClr>
              <a:buFont typeface="Wingdings" pitchFamily="2" charset="2"/>
              <a:buChar char="§"/>
            </a:pPr>
            <a:r>
              <a:rPr lang="en-US" dirty="0" smtClean="0"/>
              <a:t>Handling</a:t>
            </a:r>
          </a:p>
          <a:p>
            <a:pPr lvl="1">
              <a:buClr>
                <a:schemeClr val="tx2"/>
              </a:buClr>
              <a:buFont typeface="Wingdings" pitchFamily="2" charset="2"/>
              <a:buChar char="§"/>
            </a:pPr>
            <a:r>
              <a:rPr lang="en-US" dirty="0" smtClean="0"/>
              <a:t>Confidence</a:t>
            </a:r>
          </a:p>
          <a:p>
            <a:pPr lvl="1">
              <a:buClr>
                <a:schemeClr val="tx2"/>
              </a:buClr>
              <a:buFont typeface="Wingdings" pitchFamily="2" charset="2"/>
              <a:buChar char="§"/>
            </a:pPr>
            <a:r>
              <a:rPr lang="en-US" dirty="0" smtClean="0"/>
              <a:t>Information Source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7378" y="1306147"/>
            <a:ext cx="1088356" cy="10883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5467" y="1306147"/>
            <a:ext cx="1088356" cy="1088356"/>
          </a:xfrm>
          <a:prstGeom prst="rect">
            <a:avLst/>
          </a:prstGeom>
        </p:spPr>
      </p:pic>
      <p:sp>
        <p:nvSpPr>
          <p:cNvPr id="7" name="Title 2"/>
          <p:cNvSpPr txBox="1">
            <a:spLocks/>
          </p:cNvSpPr>
          <p:nvPr/>
        </p:nvSpPr>
        <p:spPr>
          <a:xfrm>
            <a:off x="609600" y="228600"/>
            <a:ext cx="8229600" cy="9445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ts val="3200"/>
              </a:lnSpc>
              <a:spcBef>
                <a:spcPct val="0"/>
              </a:spcBef>
              <a:buNone/>
              <a:defRPr lang="en-US" sz="2800" b="1" kern="1200">
                <a:solidFill>
                  <a:schemeClr val="tx2"/>
                </a:solidFill>
                <a:latin typeface="Helvetica LT Std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Potentially Package with Content on Suspected Campaign &amp; ThreatActor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4719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2"/>
              </a:buClr>
              <a:buFont typeface="Wingdings" pitchFamily="2" charset="2"/>
              <a:buChar char="§"/>
            </a:pPr>
            <a:r>
              <a:rPr lang="en-US" dirty="0" smtClean="0"/>
              <a:t>All of this information can then easily be shared with trusted partners via TAXII</a:t>
            </a:r>
            <a:endParaRPr lang="en-US" dirty="0"/>
          </a:p>
        </p:txBody>
      </p:sp>
      <p:pic>
        <p:nvPicPr>
          <p:cNvPr id="4" name="Picture 3" descr="cid:image007.gif@01CDBDC3.0072FA6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451" y="1752157"/>
            <a:ext cx="2167506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34" y="2140973"/>
            <a:ext cx="5393266" cy="4044950"/>
          </a:xfrm>
          <a:prstGeom prst="rect">
            <a:avLst/>
          </a:prstGeom>
        </p:spPr>
      </p:pic>
      <p:sp>
        <p:nvSpPr>
          <p:cNvPr id="6" name="Title 2"/>
          <p:cNvSpPr txBox="1">
            <a:spLocks/>
          </p:cNvSpPr>
          <p:nvPr/>
        </p:nvSpPr>
        <p:spPr>
          <a:xfrm>
            <a:off x="609600" y="228600"/>
            <a:ext cx="8229600" cy="9445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ts val="3200"/>
              </a:lnSpc>
              <a:spcBef>
                <a:spcPct val="0"/>
              </a:spcBef>
              <a:buNone/>
              <a:defRPr lang="en-US" sz="2800" b="1" kern="1200">
                <a:solidFill>
                  <a:schemeClr val="tx2"/>
                </a:solidFill>
                <a:latin typeface="Helvetica LT Std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Sharing Phishing Information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033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662895" y="1369483"/>
            <a:ext cx="8123009" cy="5173134"/>
          </a:xfrm>
        </p:spPr>
        <p:txBody>
          <a:bodyPr>
            <a:normAutofit fontScale="92500" lnSpcReduction="20000"/>
          </a:bodyPr>
          <a:lstStyle/>
          <a:p>
            <a:pPr>
              <a:buClr>
                <a:schemeClr val="tx2"/>
              </a:buClr>
              <a:buFont typeface="Wingdings" pitchFamily="2" charset="2"/>
              <a:buChar char="§"/>
            </a:pPr>
            <a:r>
              <a:rPr lang="en-US" dirty="0"/>
              <a:t>STIX </a:t>
            </a:r>
            <a:r>
              <a:rPr lang="en-US" dirty="0" smtClean="0"/>
              <a:t>Website </a:t>
            </a:r>
            <a:r>
              <a:rPr lang="en-US" sz="1800" dirty="0" smtClean="0"/>
              <a:t>(whitepapers, documentation, schemas, etc.)</a:t>
            </a:r>
            <a:endParaRPr lang="en-US" dirty="0" smtClean="0"/>
          </a:p>
          <a:p>
            <a:pPr lvl="1"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1400" dirty="0" smtClean="0">
                <a:hlinkClick r:id="rId2"/>
              </a:rPr>
              <a:t>http://stix.mitre.org</a:t>
            </a:r>
            <a:endParaRPr lang="en-US" sz="1400" dirty="0"/>
          </a:p>
          <a:p>
            <a:pPr>
              <a:buClr>
                <a:schemeClr val="tx2"/>
              </a:buClr>
              <a:buFont typeface="Wingdings" pitchFamily="2" charset="2"/>
              <a:buChar char="§"/>
            </a:pPr>
            <a:r>
              <a:rPr lang="en-US" dirty="0" smtClean="0"/>
              <a:t>STIX </a:t>
            </a:r>
            <a:r>
              <a:rPr lang="en-US" dirty="0" err="1" smtClean="0"/>
              <a:t>GitHub</a:t>
            </a:r>
            <a:r>
              <a:rPr lang="en-US" dirty="0" smtClean="0"/>
              <a:t> site </a:t>
            </a:r>
            <a:r>
              <a:rPr lang="en-US" sz="1800" dirty="0" smtClean="0"/>
              <a:t>(bindings, APIs, utilities)</a:t>
            </a:r>
          </a:p>
          <a:p>
            <a:pPr lvl="1"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1400" dirty="0">
                <a:hlinkClick r:id="rId3"/>
              </a:rPr>
              <a:t>https://</a:t>
            </a:r>
            <a:r>
              <a:rPr lang="en-US" sz="1400" dirty="0" smtClean="0">
                <a:hlinkClick r:id="rId3"/>
              </a:rPr>
              <a:t>github.com/STIXProject</a:t>
            </a:r>
            <a:endParaRPr lang="en-US" sz="1400" dirty="0" smtClean="0"/>
          </a:p>
          <a:p>
            <a:pPr>
              <a:buClr>
                <a:schemeClr val="tx2"/>
              </a:buClr>
              <a:buFont typeface="Wingdings" pitchFamily="2" charset="2"/>
              <a:buChar char="§"/>
            </a:pPr>
            <a:r>
              <a:rPr lang="en-US" dirty="0" smtClean="0"/>
              <a:t>STIX Discussion List</a:t>
            </a:r>
          </a:p>
          <a:p>
            <a:pPr lvl="1"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1400" dirty="0">
                <a:hlinkClick r:id="rId4"/>
              </a:rPr>
              <a:t>http://</a:t>
            </a:r>
            <a:r>
              <a:rPr lang="en-US" sz="1400" dirty="0" smtClean="0">
                <a:hlinkClick r:id="rId4"/>
              </a:rPr>
              <a:t>stix.mitre.org/community/registration.html</a:t>
            </a:r>
            <a:endParaRPr lang="en-US" sz="1400" dirty="0" smtClean="0"/>
          </a:p>
          <a:p>
            <a:pPr>
              <a:spcBef>
                <a:spcPts val="24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en-US" dirty="0"/>
              <a:t>TAXII </a:t>
            </a:r>
            <a:r>
              <a:rPr lang="en-US" dirty="0" smtClean="0"/>
              <a:t>Website </a:t>
            </a:r>
            <a:r>
              <a:rPr lang="en-US" sz="1800" dirty="0" smtClean="0"/>
              <a:t>(whitepapers, specifications, etc.)</a:t>
            </a:r>
            <a:endParaRPr lang="en-US" dirty="0" smtClean="0"/>
          </a:p>
          <a:p>
            <a:pPr marL="742950" lvl="2" indent="-342900"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1400" dirty="0">
                <a:hlinkClick r:id="rId5"/>
              </a:rPr>
              <a:t>http</a:t>
            </a:r>
            <a:r>
              <a:rPr lang="en-US" sz="1400" dirty="0" smtClean="0">
                <a:hlinkClick r:id="rId5"/>
              </a:rPr>
              <a:t>://taxii.mitre.org</a:t>
            </a:r>
            <a:endParaRPr lang="en-US" sz="1400" dirty="0"/>
          </a:p>
          <a:p>
            <a:pPr>
              <a:buClr>
                <a:schemeClr val="tx2"/>
              </a:buClr>
              <a:buFont typeface="Wingdings" pitchFamily="2" charset="2"/>
              <a:buChar char="§"/>
            </a:pPr>
            <a:r>
              <a:rPr lang="en-US" dirty="0" smtClean="0"/>
              <a:t>TAXII Discussion List</a:t>
            </a:r>
          </a:p>
          <a:p>
            <a:pPr marL="742950" lvl="2" indent="-342900"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1400" dirty="0">
                <a:hlinkClick r:id="rId6"/>
              </a:rPr>
              <a:t>http://</a:t>
            </a:r>
            <a:r>
              <a:rPr lang="en-US" sz="1400" dirty="0" smtClean="0">
                <a:hlinkClick r:id="rId6"/>
              </a:rPr>
              <a:t>taxii.mitre.org/community/registration.html</a:t>
            </a:r>
            <a:endParaRPr lang="en-US" sz="1400" dirty="0" smtClean="0"/>
          </a:p>
          <a:p>
            <a:pPr>
              <a:buClr>
                <a:schemeClr val="tx2"/>
              </a:buClr>
              <a:buFont typeface="Wingdings" pitchFamily="2" charset="2"/>
              <a:buChar char="§"/>
            </a:pPr>
            <a:r>
              <a:rPr lang="en-US" dirty="0" smtClean="0"/>
              <a:t>TAXII </a:t>
            </a:r>
            <a:r>
              <a:rPr lang="en-US" dirty="0" err="1"/>
              <a:t>GitHub</a:t>
            </a:r>
            <a:r>
              <a:rPr lang="en-US" dirty="0"/>
              <a:t> site </a:t>
            </a:r>
            <a:r>
              <a:rPr lang="en-US" sz="1800" dirty="0"/>
              <a:t>(bindings, APIs, </a:t>
            </a:r>
            <a:r>
              <a:rPr lang="en-US" sz="1800" dirty="0" smtClean="0"/>
              <a:t>utilities, implementations)</a:t>
            </a:r>
            <a:endParaRPr lang="en-US" sz="1800" dirty="0"/>
          </a:p>
          <a:p>
            <a:pPr lvl="1"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1400" dirty="0">
                <a:hlinkClick r:id="rId3"/>
              </a:rPr>
              <a:t>https://</a:t>
            </a:r>
            <a:r>
              <a:rPr lang="en-US" sz="1400" dirty="0" smtClean="0">
                <a:hlinkClick r:id="rId3"/>
              </a:rPr>
              <a:t>github.com/TAXIIProject</a:t>
            </a:r>
            <a:endParaRPr lang="en-US" sz="1400" dirty="0"/>
          </a:p>
          <a:p>
            <a:pPr marL="342900" lvl="1" indent="-342900">
              <a:buClr>
                <a:schemeClr val="tx2"/>
              </a:buClr>
              <a:buFont typeface="Wingdings" pitchFamily="2" charset="2"/>
              <a:buChar char="§"/>
            </a:pPr>
            <a:endParaRPr lang="en-US" sz="2200" dirty="0"/>
          </a:p>
          <a:p>
            <a:pPr marL="342900" lvl="1" indent="-342900"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2200" dirty="0" smtClean="0"/>
              <a:t>Questions</a:t>
            </a:r>
          </a:p>
          <a:p>
            <a:pPr marL="742950" lvl="2" indent="-342900">
              <a:buClr>
                <a:schemeClr val="tx2"/>
              </a:buClr>
              <a:buFont typeface="Wingdings" pitchFamily="2" charset="2"/>
              <a:buChar char="§"/>
            </a:pPr>
            <a:r>
              <a:rPr lang="en-US" dirty="0" smtClean="0">
                <a:hlinkClick r:id="rId7"/>
              </a:rPr>
              <a:t>stix@mitre.org</a:t>
            </a:r>
            <a:endParaRPr lang="en-US" dirty="0" smtClean="0"/>
          </a:p>
          <a:p>
            <a:pPr marL="742950" lvl="2" indent="-342900">
              <a:buClr>
                <a:schemeClr val="tx2"/>
              </a:buClr>
              <a:buFont typeface="Wingdings" pitchFamily="2" charset="2"/>
              <a:buChar char="§"/>
            </a:pPr>
            <a:r>
              <a:rPr lang="en-US" dirty="0" smtClean="0">
                <a:hlinkClick r:id="rId8"/>
              </a:rPr>
              <a:t>taxii@mitre.org</a:t>
            </a:r>
            <a:endParaRPr lang="en-US" dirty="0"/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609600" y="228600"/>
            <a:ext cx="8229600" cy="9445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ts val="3200"/>
              </a:lnSpc>
              <a:spcBef>
                <a:spcPct val="0"/>
              </a:spcBef>
              <a:buNone/>
              <a:defRPr lang="en-US" sz="2800" b="1" kern="1200">
                <a:solidFill>
                  <a:schemeClr val="tx2"/>
                </a:solidFill>
                <a:latin typeface="Helvetica LT Std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smtClean="0"/>
              <a:t>Where to Learn More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451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79099" cy="462444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28999" y="5983266"/>
            <a:ext cx="2198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  <a:cs typeface="Arial" charset="0"/>
              </a:rPr>
              <a:t>https://stix.mitre.org</a:t>
            </a:r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90289" y="5461158"/>
            <a:ext cx="1675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cs typeface="Arial" charset="0"/>
              </a:rPr>
              <a:t>s</a:t>
            </a:r>
            <a:r>
              <a:rPr lang="en-US" dirty="0" smtClean="0">
                <a:solidFill>
                  <a:srgbClr val="000000"/>
                </a:solidFill>
                <a:cs typeface="Arial" charset="0"/>
              </a:rPr>
              <a:t>tix@mitre.org</a:t>
            </a:r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96487" y="4738447"/>
            <a:ext cx="65510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0000"/>
                </a:solidFill>
                <a:cs typeface="Arial" charset="0"/>
              </a:rPr>
              <a:t>We want you to be part of the conversation.</a:t>
            </a:r>
            <a:endParaRPr lang="en-US" sz="2400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91709" y="130156"/>
            <a:ext cx="51605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 smtClean="0">
                <a:solidFill>
                  <a:srgbClr val="FFFFFF"/>
                </a:solidFill>
                <a:cs typeface="Arial" charset="0"/>
              </a:rPr>
              <a:t>Orient on the Adversary!</a:t>
            </a:r>
            <a:endParaRPr lang="en-US" sz="3600" dirty="0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6526" y="5645824"/>
            <a:ext cx="1687474" cy="71324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>
                <a:solidFill>
                  <a:srgbClr val="C1CD23"/>
                </a:solidFill>
              </a:rPr>
              <a:t>|</a:t>
            </a:r>
            <a:r>
              <a:rPr lang="en-US" smtClean="0"/>
              <a:t> </a:t>
            </a:r>
            <a:fld id="{295008BC-DA31-4D19-837B-EFA4386B05F5}" type="slidenum"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46</a:t>
            </a:fld>
            <a:r>
              <a:rPr lang="en-US" smtClean="0"/>
              <a:t> </a:t>
            </a:r>
            <a:r>
              <a:rPr lang="en-US" smtClean="0">
                <a:solidFill>
                  <a:srgbClr val="C1CD23"/>
                </a:solidFill>
              </a:rPr>
              <a:t>|</a:t>
            </a:r>
            <a:endParaRPr lang="en-US" dirty="0">
              <a:solidFill>
                <a:srgbClr val="C1CD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2579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5607" y="633094"/>
            <a:ext cx="3610028" cy="62420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600" dirty="0" smtClean="0"/>
              <a:t>What is STIX?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93847" y="5528116"/>
            <a:ext cx="31053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0000"/>
                </a:solidFill>
                <a:cs typeface="Arial" charset="0"/>
              </a:rPr>
              <a:t>Support automation</a:t>
            </a:r>
            <a:endParaRPr lang="en-US" sz="2400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50447" y="5528116"/>
            <a:ext cx="20152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0000"/>
                </a:solidFill>
                <a:cs typeface="Arial" charset="0"/>
              </a:rPr>
              <a:t>Consistency</a:t>
            </a:r>
            <a:endParaRPr lang="en-US" sz="2400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01058" y="5528116"/>
            <a:ext cx="11432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0000"/>
                </a:solidFill>
                <a:cs typeface="Arial" charset="0"/>
              </a:rPr>
              <a:t>Clarity</a:t>
            </a:r>
            <a:endParaRPr lang="en-US" sz="2400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65446" y="1951854"/>
            <a:ext cx="21178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000000"/>
                </a:solidFill>
                <a:cs typeface="Arial" charset="0"/>
              </a:rPr>
              <a:t>Language</a:t>
            </a:r>
            <a:endParaRPr lang="en-US" sz="3200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5973" y="2889024"/>
            <a:ext cx="12795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0000"/>
                </a:solidFill>
                <a:cs typeface="Arial" charset="0"/>
              </a:rPr>
              <a:t>Specify</a:t>
            </a:r>
            <a:endParaRPr lang="en-US" sz="2400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51124" y="3454650"/>
            <a:ext cx="5698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 smtClean="0">
                <a:solidFill>
                  <a:srgbClr val="000000"/>
                </a:solidFill>
                <a:cs typeface="Arial" charset="0"/>
              </a:rPr>
              <a:t>Cyber Threat Information</a:t>
            </a:r>
            <a:endParaRPr lang="en-US" sz="3600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20514" y="4604786"/>
            <a:ext cx="33602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000000"/>
                </a:solidFill>
                <a:cs typeface="Arial" charset="0"/>
              </a:rPr>
              <a:t>Community-driven</a:t>
            </a:r>
            <a:endParaRPr lang="en-US" sz="2800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26099" y="2889023"/>
            <a:ext cx="13484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0000"/>
                </a:solidFill>
                <a:cs typeface="Arial" charset="0"/>
              </a:rPr>
              <a:t>Capture</a:t>
            </a:r>
            <a:endParaRPr lang="en-US" sz="2400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01058" y="2889024"/>
            <a:ext cx="20345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00"/>
                </a:solidFill>
                <a:cs typeface="Arial" charset="0"/>
              </a:rPr>
              <a:t>C</a:t>
            </a:r>
            <a:r>
              <a:rPr lang="en-US" sz="2400" b="1" dirty="0" smtClean="0">
                <a:solidFill>
                  <a:srgbClr val="000000"/>
                </a:solidFill>
                <a:cs typeface="Arial" charset="0"/>
              </a:rPr>
              <a:t>haracterize</a:t>
            </a:r>
            <a:endParaRPr lang="en-US" sz="2400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61471" y="2889024"/>
            <a:ext cx="22204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00"/>
                </a:solidFill>
                <a:cs typeface="Arial" charset="0"/>
              </a:rPr>
              <a:t>C</a:t>
            </a:r>
            <a:r>
              <a:rPr lang="en-US" sz="2400" b="1" dirty="0" smtClean="0">
                <a:solidFill>
                  <a:srgbClr val="000000"/>
                </a:solidFill>
                <a:cs typeface="Arial" charset="0"/>
              </a:rPr>
              <a:t>ommunicate</a:t>
            </a:r>
            <a:endParaRPr lang="en-US" sz="2400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>
                <a:solidFill>
                  <a:srgbClr val="C1CD23"/>
                </a:solidFill>
              </a:rPr>
              <a:t>|</a:t>
            </a:r>
            <a:r>
              <a:rPr lang="en-US" smtClean="0"/>
              <a:t> </a:t>
            </a:r>
            <a:fld id="{295008BC-DA31-4D19-837B-EFA4386B05F5}" type="slidenum"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5</a:t>
            </a:fld>
            <a:r>
              <a:rPr lang="en-US" smtClean="0"/>
              <a:t> </a:t>
            </a:r>
            <a:r>
              <a:rPr lang="en-US" smtClean="0">
                <a:solidFill>
                  <a:srgbClr val="C1CD23"/>
                </a:solidFill>
              </a:rPr>
              <a:t>|</a:t>
            </a:r>
            <a:endParaRPr lang="en-US" dirty="0">
              <a:solidFill>
                <a:srgbClr val="C1CD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5036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3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1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3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14350" y="597217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624840" y="5444221"/>
            <a:ext cx="7696200" cy="1109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77500" lnSpcReduction="20000"/>
          </a:bodyPr>
          <a:lstStyle>
            <a:lvl1pPr marL="227013" indent="-227013" algn="l" rtl="0" eaLnBrk="0" fontAlgn="base" hangingPunct="0">
              <a:lnSpc>
                <a:spcPts val="2200"/>
              </a:lnSpc>
              <a:spcBef>
                <a:spcPct val="0"/>
              </a:spcBef>
              <a:spcAft>
                <a:spcPts val="800"/>
              </a:spcAft>
              <a:buClr>
                <a:srgbClr val="FDAA03"/>
              </a:buClr>
              <a:buSzPct val="100000"/>
              <a:buFont typeface="Arial" charset="0"/>
              <a:buChar char="■"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8325" indent="-227013" algn="l" rtl="0" eaLnBrk="0" fontAlgn="base" hangingPunct="0">
              <a:lnSpc>
                <a:spcPts val="2000"/>
              </a:lnSpc>
              <a:spcBef>
                <a:spcPct val="0"/>
              </a:spcBef>
              <a:spcAft>
                <a:spcPts val="800"/>
              </a:spcAft>
              <a:buClr>
                <a:srgbClr val="FDAA03"/>
              </a:buClr>
              <a:buFont typeface="Arial" charset="0"/>
              <a:buChar char="–"/>
              <a:defRPr b="1">
                <a:solidFill>
                  <a:schemeClr val="tx1"/>
                </a:solidFill>
                <a:latin typeface="+mn-lt"/>
              </a:defRPr>
            </a:lvl2pPr>
            <a:lvl3pPr marL="909638" indent="-168275" algn="l" rtl="0" eaLnBrk="0" fontAlgn="base" hangingPunct="0">
              <a:lnSpc>
                <a:spcPts val="1800"/>
              </a:lnSpc>
              <a:spcBef>
                <a:spcPct val="0"/>
              </a:spcBef>
              <a:spcAft>
                <a:spcPts val="800"/>
              </a:spcAft>
              <a:buClr>
                <a:srgbClr val="FDAA03"/>
              </a:buClr>
              <a:buSzPct val="80000"/>
              <a:buFont typeface="Arial" charset="0"/>
              <a:buChar char="■"/>
              <a:defRPr sz="1600" b="1">
                <a:solidFill>
                  <a:schemeClr val="tx1"/>
                </a:solidFill>
                <a:latin typeface="+mn-lt"/>
              </a:defRPr>
            </a:lvl3pPr>
            <a:lvl4pPr marL="1143000" indent="-114300" algn="l" rtl="0" eaLnBrk="0" fontAlgn="base" hangingPunct="0">
              <a:lnSpc>
                <a:spcPts val="1600"/>
              </a:lnSpc>
              <a:spcBef>
                <a:spcPct val="0"/>
              </a:spcBef>
              <a:spcAft>
                <a:spcPts val="800"/>
              </a:spcAft>
              <a:buClr>
                <a:srgbClr val="FDAA03"/>
              </a:buClr>
              <a:buSzPct val="80000"/>
              <a:buFont typeface="Arial" charset="0"/>
              <a:buChar char="●"/>
              <a:defRPr sz="1400" b="1">
                <a:solidFill>
                  <a:schemeClr val="tx1"/>
                </a:solidFill>
                <a:latin typeface="+mn-lt"/>
              </a:defRPr>
            </a:lvl4pPr>
            <a:lvl5pPr marL="1371600" indent="-106363" algn="l" rtl="0" eaLnBrk="0" fontAlgn="base" hangingPunct="0">
              <a:lnSpc>
                <a:spcPts val="1400"/>
              </a:lnSpc>
              <a:spcBef>
                <a:spcPct val="0"/>
              </a:spcBef>
              <a:spcAft>
                <a:spcPts val="800"/>
              </a:spcAft>
              <a:buClr>
                <a:srgbClr val="FDAA03"/>
              </a:buClr>
              <a:buSzPct val="100000"/>
              <a:buFont typeface="Arial" charset="0"/>
              <a:buChar char="-"/>
              <a:defRPr sz="1200" b="1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1" fontAlgn="base" hangingPunct="1">
              <a:lnSpc>
                <a:spcPts val="2000"/>
              </a:lnSpc>
              <a:spcBef>
                <a:spcPct val="0"/>
              </a:spcBef>
              <a:spcAft>
                <a:spcPts val="600"/>
              </a:spcAft>
              <a:buClr>
                <a:srgbClr val="FDAA03"/>
              </a:buClr>
              <a:buSzPct val="50000"/>
              <a:buFont typeface="Monotype Sorts" pitchFamily="2" charset="2"/>
              <a:buChar char="n"/>
              <a:defRPr sz="4000" b="1">
                <a:solidFill>
                  <a:schemeClr val="tx1"/>
                </a:solidFill>
                <a:latin typeface="ITC Officina Serif Book" charset="0"/>
              </a:defRPr>
            </a:lvl6pPr>
            <a:lvl7pPr marL="2686050" indent="-228600" algn="l" rtl="0" eaLnBrk="1" fontAlgn="base" hangingPunct="1">
              <a:lnSpc>
                <a:spcPts val="2000"/>
              </a:lnSpc>
              <a:spcBef>
                <a:spcPct val="0"/>
              </a:spcBef>
              <a:spcAft>
                <a:spcPts val="600"/>
              </a:spcAft>
              <a:buClr>
                <a:srgbClr val="FDAA03"/>
              </a:buClr>
              <a:buSzPct val="50000"/>
              <a:buFont typeface="Monotype Sorts" pitchFamily="2" charset="2"/>
              <a:buChar char="n"/>
              <a:defRPr sz="4000" b="1">
                <a:solidFill>
                  <a:schemeClr val="tx1"/>
                </a:solidFill>
                <a:latin typeface="ITC Officina Serif Book" charset="0"/>
              </a:defRPr>
            </a:lvl7pPr>
            <a:lvl8pPr marL="3143250" indent="-228600" algn="l" rtl="0" eaLnBrk="1" fontAlgn="base" hangingPunct="1">
              <a:lnSpc>
                <a:spcPts val="2000"/>
              </a:lnSpc>
              <a:spcBef>
                <a:spcPct val="0"/>
              </a:spcBef>
              <a:spcAft>
                <a:spcPts val="600"/>
              </a:spcAft>
              <a:buClr>
                <a:srgbClr val="FDAA03"/>
              </a:buClr>
              <a:buSzPct val="50000"/>
              <a:buFont typeface="Monotype Sorts" pitchFamily="2" charset="2"/>
              <a:buChar char="n"/>
              <a:defRPr sz="4000" b="1">
                <a:solidFill>
                  <a:schemeClr val="tx1"/>
                </a:solidFill>
                <a:latin typeface="ITC Officina Serif Book" charset="0"/>
              </a:defRPr>
            </a:lvl8pPr>
            <a:lvl9pPr marL="3600450" indent="-228600" algn="l" rtl="0" eaLnBrk="1" fontAlgn="base" hangingPunct="1">
              <a:lnSpc>
                <a:spcPts val="2000"/>
              </a:lnSpc>
              <a:spcBef>
                <a:spcPct val="0"/>
              </a:spcBef>
              <a:spcAft>
                <a:spcPts val="600"/>
              </a:spcAft>
              <a:buClr>
                <a:srgbClr val="FDAA03"/>
              </a:buClr>
              <a:buSzPct val="50000"/>
              <a:buFont typeface="Monotype Sorts" pitchFamily="2" charset="2"/>
              <a:buChar char="n"/>
              <a:defRPr sz="4000" b="1">
                <a:solidFill>
                  <a:schemeClr val="tx1"/>
                </a:solidFill>
                <a:latin typeface="ITC Officina Serif Book" charset="0"/>
              </a:defRPr>
            </a:lvl9pPr>
          </a:lstStyle>
          <a:p>
            <a:pPr marL="0" indent="0" algn="ctr">
              <a:buNone/>
            </a:pPr>
            <a:r>
              <a:rPr lang="en-US" dirty="0" smtClean="0">
                <a:solidFill>
                  <a:srgbClr val="000000"/>
                </a:solidFill>
              </a:rPr>
              <a:t>STIX provides a common mechanism for addressing structured cyber threat information across and among this full range of use cases improving consistency, efficiency, interoperability, and overall situational awareness. </a:t>
            </a:r>
          </a:p>
          <a:p>
            <a:endParaRPr lang="en-US" dirty="0" smtClean="0">
              <a:solidFill>
                <a:srgbClr val="000000"/>
              </a:solidFill>
            </a:endParaRPr>
          </a:p>
          <a:p>
            <a:endParaRPr lang="en-US" dirty="0" smtClean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25" y="699855"/>
            <a:ext cx="8277225" cy="4797028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514350" y="180975"/>
            <a:ext cx="7162800" cy="5334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ts val="3200"/>
              </a:lnSpc>
              <a:spcBef>
                <a:spcPct val="0"/>
              </a:spcBef>
              <a:buNone/>
              <a:defRPr lang="en-US" sz="2800" b="1" kern="1200">
                <a:solidFill>
                  <a:schemeClr val="tx2"/>
                </a:solidFill>
                <a:latin typeface="Helvetica LT Std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smtClean="0"/>
              <a:t>STIX Use Cases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519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570" y="333375"/>
            <a:ext cx="7696200" cy="733425"/>
          </a:xfrm>
        </p:spPr>
        <p:txBody>
          <a:bodyPr>
            <a:normAutofit/>
          </a:bodyPr>
          <a:lstStyle/>
          <a:p>
            <a:r>
              <a:rPr lang="en-US" dirty="0" smtClean="0"/>
              <a:t>What is “Cyber (Threat) Intelligence?”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375" y="1333499"/>
            <a:ext cx="6705600" cy="5610225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buNone/>
            </a:pPr>
            <a:r>
              <a:rPr lang="en-US" sz="2800" dirty="0" smtClean="0"/>
              <a:t>Consider these questions:</a:t>
            </a:r>
          </a:p>
          <a:p>
            <a:pPr lvl="1">
              <a:lnSpc>
                <a:spcPct val="120000"/>
              </a:lnSpc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2400" dirty="0" smtClean="0"/>
              <a:t>What activity are we seeing?</a:t>
            </a:r>
          </a:p>
          <a:p>
            <a:pPr lvl="1">
              <a:lnSpc>
                <a:spcPct val="120000"/>
              </a:lnSpc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2400" dirty="0" smtClean="0"/>
              <a:t>What threats should I look for on my networks and systems and why?</a:t>
            </a:r>
          </a:p>
          <a:p>
            <a:pPr lvl="1">
              <a:lnSpc>
                <a:spcPct val="120000"/>
              </a:lnSpc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2400" dirty="0" smtClean="0"/>
              <a:t>Where has this threat been seen?</a:t>
            </a:r>
          </a:p>
          <a:p>
            <a:pPr lvl="1">
              <a:lnSpc>
                <a:spcPct val="120000"/>
              </a:lnSpc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2400" dirty="0" smtClean="0"/>
              <a:t>What does it do?</a:t>
            </a:r>
          </a:p>
          <a:p>
            <a:pPr lvl="1">
              <a:lnSpc>
                <a:spcPct val="120000"/>
              </a:lnSpc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2400" dirty="0" smtClean="0"/>
              <a:t>What weaknesses does this threat exploit?</a:t>
            </a:r>
          </a:p>
          <a:p>
            <a:pPr lvl="1">
              <a:lnSpc>
                <a:spcPct val="120000"/>
              </a:lnSpc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2400" dirty="0" smtClean="0"/>
              <a:t>Why does it do this?</a:t>
            </a:r>
          </a:p>
          <a:p>
            <a:pPr lvl="1">
              <a:lnSpc>
                <a:spcPct val="120000"/>
              </a:lnSpc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2400" dirty="0" smtClean="0"/>
              <a:t>Who is responsible for this threat?</a:t>
            </a:r>
          </a:p>
          <a:p>
            <a:pPr lvl="1">
              <a:lnSpc>
                <a:spcPct val="120000"/>
              </a:lnSpc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2400" dirty="0" smtClean="0"/>
              <a:t>What can I do about it?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ABF65BD-40F1-48EB-BDCE-E6D8345F84DC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51217" y="76200"/>
            <a:ext cx="495766" cy="180918"/>
          </a:xfrm>
        </p:spPr>
        <p:txBody>
          <a:bodyPr/>
          <a:lstStyle/>
          <a:p>
            <a:r>
              <a:rPr lang="en-US" smtClean="0">
                <a:solidFill>
                  <a:srgbClr val="C1CD23"/>
                </a:solidFill>
              </a:rPr>
              <a:t>|</a:t>
            </a:r>
            <a:r>
              <a:rPr lang="en-US" smtClean="0"/>
              <a:t> </a:t>
            </a:r>
            <a:fld id="{295008BC-DA31-4D19-837B-EFA4386B05F5}" type="slidenum"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7</a:t>
            </a:fld>
            <a:r>
              <a:rPr lang="en-US" smtClean="0"/>
              <a:t> </a:t>
            </a:r>
            <a:r>
              <a:rPr lang="en-US" smtClean="0">
                <a:solidFill>
                  <a:srgbClr val="C1CD23"/>
                </a:solidFill>
              </a:rPr>
              <a:t>|</a:t>
            </a:r>
            <a:endParaRPr lang="en-US" dirty="0">
              <a:solidFill>
                <a:srgbClr val="C1CD23"/>
              </a:solidFill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4873625" y="1669311"/>
            <a:ext cx="3951995" cy="824620"/>
            <a:chOff x="4873625" y="1669311"/>
            <a:chExt cx="3951995" cy="82462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01000" y="1669311"/>
              <a:ext cx="824620" cy="824620"/>
            </a:xfrm>
            <a:prstGeom prst="rect">
              <a:avLst/>
            </a:prstGeom>
          </p:spPr>
        </p:pic>
        <p:cxnSp>
          <p:nvCxnSpPr>
            <p:cNvPr id="17" name="Straight Connector 16"/>
            <p:cNvCxnSpPr/>
            <p:nvPr/>
          </p:nvCxnSpPr>
          <p:spPr>
            <a:xfrm>
              <a:off x="4873625" y="2079625"/>
              <a:ext cx="306298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5407025" y="2624336"/>
            <a:ext cx="2243845" cy="824620"/>
            <a:chOff x="5407025" y="2624336"/>
            <a:chExt cx="2243845" cy="82462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6250" y="2624336"/>
              <a:ext cx="824620" cy="824620"/>
            </a:xfrm>
            <a:prstGeom prst="rect">
              <a:avLst/>
            </a:prstGeom>
          </p:spPr>
        </p:pic>
        <p:cxnSp>
          <p:nvCxnSpPr>
            <p:cNvPr id="18" name="Straight Connector 17"/>
            <p:cNvCxnSpPr/>
            <p:nvPr/>
          </p:nvCxnSpPr>
          <p:spPr>
            <a:xfrm>
              <a:off x="5407025" y="3025776"/>
              <a:ext cx="1390904" cy="634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5591174" y="3178083"/>
            <a:ext cx="3234446" cy="824620"/>
            <a:chOff x="5591174" y="3178083"/>
            <a:chExt cx="3234446" cy="82462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01000" y="3178083"/>
              <a:ext cx="824620" cy="824620"/>
            </a:xfrm>
            <a:prstGeom prst="rect">
              <a:avLst/>
            </a:prstGeom>
          </p:spPr>
        </p:pic>
        <p:cxnSp>
          <p:nvCxnSpPr>
            <p:cNvPr id="22" name="Straight Connector 21"/>
            <p:cNvCxnSpPr/>
            <p:nvPr/>
          </p:nvCxnSpPr>
          <p:spPr>
            <a:xfrm>
              <a:off x="5591174" y="3595492"/>
              <a:ext cx="2363595" cy="813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/>
          <p:cNvGrpSpPr/>
          <p:nvPr/>
        </p:nvGrpSpPr>
        <p:grpSpPr>
          <a:xfrm>
            <a:off x="3330575" y="3757835"/>
            <a:ext cx="4320295" cy="824620"/>
            <a:chOff x="3330575" y="3757835"/>
            <a:chExt cx="4320295" cy="82462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6250" y="3757835"/>
              <a:ext cx="824620" cy="824620"/>
            </a:xfrm>
            <a:prstGeom prst="rect">
              <a:avLst/>
            </a:prstGeom>
          </p:spPr>
        </p:pic>
        <p:cxnSp>
          <p:nvCxnSpPr>
            <p:cNvPr id="23" name="Straight Connector 22"/>
            <p:cNvCxnSpPr/>
            <p:nvPr/>
          </p:nvCxnSpPr>
          <p:spPr>
            <a:xfrm>
              <a:off x="3330575" y="4165208"/>
              <a:ext cx="3438144" cy="991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>
            <a:off x="6769099" y="4280304"/>
            <a:ext cx="2056521" cy="824620"/>
            <a:chOff x="6769099" y="4280304"/>
            <a:chExt cx="2056521" cy="82462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01000" y="4280304"/>
              <a:ext cx="824620" cy="824620"/>
            </a:xfrm>
            <a:prstGeom prst="rect">
              <a:avLst/>
            </a:prstGeom>
          </p:spPr>
        </p:pic>
        <p:cxnSp>
          <p:nvCxnSpPr>
            <p:cNvPr id="24" name="Straight Connector 23"/>
            <p:cNvCxnSpPr/>
            <p:nvPr/>
          </p:nvCxnSpPr>
          <p:spPr>
            <a:xfrm flipV="1">
              <a:off x="6769099" y="4699000"/>
              <a:ext cx="1186305" cy="41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/>
          <p:cNvGrpSpPr/>
          <p:nvPr/>
        </p:nvGrpSpPr>
        <p:grpSpPr>
          <a:xfrm>
            <a:off x="3721100" y="4827001"/>
            <a:ext cx="3929770" cy="824620"/>
            <a:chOff x="3721100" y="4827001"/>
            <a:chExt cx="3929770" cy="82462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6250" y="4827001"/>
              <a:ext cx="824620" cy="824620"/>
            </a:xfrm>
            <a:prstGeom prst="rect">
              <a:avLst/>
            </a:prstGeom>
          </p:spPr>
        </p:pic>
        <p:cxnSp>
          <p:nvCxnSpPr>
            <p:cNvPr id="30" name="Straight Connector 29"/>
            <p:cNvCxnSpPr/>
            <p:nvPr/>
          </p:nvCxnSpPr>
          <p:spPr>
            <a:xfrm>
              <a:off x="3721100" y="5238358"/>
              <a:ext cx="3054096" cy="991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/>
          <p:cNvGrpSpPr/>
          <p:nvPr/>
        </p:nvGrpSpPr>
        <p:grpSpPr>
          <a:xfrm>
            <a:off x="4159250" y="5960990"/>
            <a:ext cx="3491620" cy="824620"/>
            <a:chOff x="4159250" y="5960990"/>
            <a:chExt cx="3491620" cy="82462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6250" y="5960990"/>
              <a:ext cx="824620" cy="824620"/>
            </a:xfrm>
            <a:prstGeom prst="rect">
              <a:avLst/>
            </a:prstGeom>
          </p:spPr>
        </p:pic>
        <p:cxnSp>
          <p:nvCxnSpPr>
            <p:cNvPr id="31" name="Straight Connector 30"/>
            <p:cNvCxnSpPr/>
            <p:nvPr/>
          </p:nvCxnSpPr>
          <p:spPr>
            <a:xfrm>
              <a:off x="4159250" y="6375008"/>
              <a:ext cx="2624328" cy="991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/>
          <p:cNvGrpSpPr/>
          <p:nvPr/>
        </p:nvGrpSpPr>
        <p:grpSpPr>
          <a:xfrm>
            <a:off x="5553074" y="5409871"/>
            <a:ext cx="3272546" cy="824620"/>
            <a:chOff x="5553074" y="5409871"/>
            <a:chExt cx="3272546" cy="82462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01000" y="5409871"/>
              <a:ext cx="824620" cy="824620"/>
            </a:xfrm>
            <a:prstGeom prst="rect">
              <a:avLst/>
            </a:prstGeom>
          </p:spPr>
        </p:pic>
        <p:cxnSp>
          <p:nvCxnSpPr>
            <p:cNvPr id="32" name="Straight Connector 31"/>
            <p:cNvCxnSpPr/>
            <p:nvPr/>
          </p:nvCxnSpPr>
          <p:spPr>
            <a:xfrm>
              <a:off x="5553074" y="5811642"/>
              <a:ext cx="2400171" cy="813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053841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Content Placeholder 1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253" y="102300"/>
            <a:ext cx="8096046" cy="6297459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>
                <a:solidFill>
                  <a:srgbClr val="C1CD23"/>
                </a:solidFill>
              </a:rPr>
              <a:t>|</a:t>
            </a:r>
            <a:r>
              <a:rPr lang="en-US" smtClean="0"/>
              <a:t> </a:t>
            </a:r>
            <a:fld id="{295008BC-DA31-4D19-837B-EFA4386B05F5}" type="slidenum"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8</a:t>
            </a:fld>
            <a:r>
              <a:rPr lang="en-US" smtClean="0"/>
              <a:t> </a:t>
            </a:r>
            <a:r>
              <a:rPr lang="en-US" smtClean="0">
                <a:solidFill>
                  <a:srgbClr val="C1CD23"/>
                </a:solidFill>
              </a:rPr>
              <a:t>|</a:t>
            </a:r>
            <a:endParaRPr lang="en-US" dirty="0">
              <a:solidFill>
                <a:srgbClr val="C1CD23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683625" y="1104405"/>
            <a:ext cx="460375" cy="292595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030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Content Placeholder 1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378" y="102300"/>
            <a:ext cx="8096046" cy="6297459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>
                <a:solidFill>
                  <a:srgbClr val="C1CD23"/>
                </a:solidFill>
              </a:rPr>
              <a:t>|</a:t>
            </a:r>
            <a:r>
              <a:rPr lang="en-US" smtClean="0"/>
              <a:t> </a:t>
            </a:r>
            <a:fld id="{295008BC-DA31-4D19-837B-EFA4386B05F5}" type="slidenum"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9</a:t>
            </a:fld>
            <a:r>
              <a:rPr lang="en-US" smtClean="0"/>
              <a:t> </a:t>
            </a:r>
            <a:r>
              <a:rPr lang="en-US" smtClean="0">
                <a:solidFill>
                  <a:srgbClr val="C1CD23"/>
                </a:solidFill>
              </a:rPr>
              <a:t>|</a:t>
            </a:r>
            <a:endParaRPr lang="en-US" dirty="0">
              <a:solidFill>
                <a:srgbClr val="C1CD23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84513" y="1092530"/>
            <a:ext cx="2032661" cy="3218213"/>
          </a:xfrm>
          <a:prstGeom prst="rect">
            <a:avLst/>
          </a:prstGeom>
          <a:solidFill>
            <a:schemeClr val="bg1">
              <a:alpha val="75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2817173" y="1104405"/>
            <a:ext cx="1311233" cy="1339933"/>
          </a:xfrm>
          <a:prstGeom prst="rect">
            <a:avLst/>
          </a:prstGeom>
          <a:solidFill>
            <a:schemeClr val="bg1">
              <a:alpha val="75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784513" y="4322619"/>
            <a:ext cx="2032660" cy="1911926"/>
          </a:xfrm>
          <a:prstGeom prst="rect">
            <a:avLst/>
          </a:prstGeom>
          <a:solidFill>
            <a:schemeClr val="bg1">
              <a:alpha val="75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2817174" y="3325090"/>
            <a:ext cx="2622467" cy="2291939"/>
          </a:xfrm>
          <a:prstGeom prst="rect">
            <a:avLst/>
          </a:prstGeom>
          <a:solidFill>
            <a:schemeClr val="bg1">
              <a:alpha val="75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373334" y="2444338"/>
            <a:ext cx="2066306" cy="868877"/>
          </a:xfrm>
          <a:prstGeom prst="rect">
            <a:avLst/>
          </a:prstGeom>
          <a:solidFill>
            <a:schemeClr val="bg1">
              <a:alpha val="75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128406" y="1538843"/>
            <a:ext cx="1168729" cy="434439"/>
          </a:xfrm>
          <a:prstGeom prst="rect">
            <a:avLst/>
          </a:prstGeom>
          <a:solidFill>
            <a:schemeClr val="bg1">
              <a:alpha val="75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817172" y="5617029"/>
            <a:ext cx="4522520" cy="617516"/>
          </a:xfrm>
          <a:prstGeom prst="rect">
            <a:avLst/>
          </a:prstGeom>
          <a:solidFill>
            <a:schemeClr val="bg1">
              <a:alpha val="75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439642" y="2420588"/>
            <a:ext cx="1531916" cy="2531422"/>
          </a:xfrm>
          <a:prstGeom prst="rect">
            <a:avLst/>
          </a:prstGeom>
          <a:solidFill>
            <a:schemeClr val="bg1">
              <a:alpha val="75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971558" y="3111335"/>
            <a:ext cx="765958" cy="878774"/>
          </a:xfrm>
          <a:prstGeom prst="rect">
            <a:avLst/>
          </a:prstGeom>
          <a:solidFill>
            <a:schemeClr val="bg1">
              <a:alpha val="75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439643" y="4977960"/>
            <a:ext cx="2055826" cy="639069"/>
          </a:xfrm>
          <a:prstGeom prst="rect">
            <a:avLst/>
          </a:prstGeom>
          <a:solidFill>
            <a:schemeClr val="bg1">
              <a:alpha val="75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5297135" y="1204355"/>
            <a:ext cx="2057402" cy="1216233"/>
          </a:xfrm>
          <a:prstGeom prst="rect">
            <a:avLst/>
          </a:prstGeom>
          <a:solidFill>
            <a:schemeClr val="bg1">
              <a:alpha val="75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4191906" y="2009899"/>
            <a:ext cx="1105229" cy="434439"/>
          </a:xfrm>
          <a:prstGeom prst="rect">
            <a:avLst/>
          </a:prstGeom>
          <a:solidFill>
            <a:schemeClr val="bg1">
              <a:alpha val="75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7086600" y="2420588"/>
            <a:ext cx="267937" cy="506762"/>
          </a:xfrm>
          <a:prstGeom prst="rect">
            <a:avLst/>
          </a:prstGeom>
          <a:solidFill>
            <a:schemeClr val="bg1">
              <a:alpha val="75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7354536" y="2663536"/>
            <a:ext cx="709963" cy="506762"/>
          </a:xfrm>
          <a:prstGeom prst="rect">
            <a:avLst/>
          </a:prstGeom>
          <a:solidFill>
            <a:schemeClr val="bg1">
              <a:alpha val="75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7737516" y="3170298"/>
            <a:ext cx="326984" cy="1222408"/>
          </a:xfrm>
          <a:prstGeom prst="rect">
            <a:avLst/>
          </a:prstGeom>
          <a:solidFill>
            <a:schemeClr val="bg1">
              <a:alpha val="75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7495468" y="4392706"/>
            <a:ext cx="822657" cy="1170508"/>
          </a:xfrm>
          <a:prstGeom prst="rect">
            <a:avLst/>
          </a:prstGeom>
          <a:solidFill>
            <a:schemeClr val="bg1">
              <a:alpha val="75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0053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mitrebriefing_2012">
  <a:themeElements>
    <a:clrScheme name="MITRE Corporate Colors">
      <a:dk1>
        <a:sysClr val="windowText" lastClr="000000"/>
      </a:dk1>
      <a:lt1>
        <a:sysClr val="window" lastClr="FFFFFF"/>
      </a:lt1>
      <a:dk2>
        <a:srgbClr val="005F9E"/>
      </a:dk2>
      <a:lt2>
        <a:srgbClr val="EEECE1"/>
      </a:lt2>
      <a:accent1>
        <a:srgbClr val="00B3DC"/>
      </a:accent1>
      <a:accent2>
        <a:srgbClr val="F7901E"/>
      </a:accent2>
      <a:accent3>
        <a:srgbClr val="FFE23C"/>
      </a:accent3>
      <a:accent4>
        <a:srgbClr val="C1CD23"/>
      </a:accent4>
      <a:accent5>
        <a:srgbClr val="C6401D"/>
      </a:accent5>
      <a:accent6>
        <a:srgbClr val="FFFFFF"/>
      </a:accent6>
      <a:hlink>
        <a:srgbClr val="0000FF"/>
      </a:hlink>
      <a:folHlink>
        <a:srgbClr val="800080"/>
      </a:folHlink>
    </a:clrScheme>
    <a:fontScheme name="MITRE Corporate Fonts">
      <a:majorFont>
        <a:latin typeface="Helvetica LT Std"/>
        <a:ea typeface=""/>
        <a:cs typeface=""/>
      </a:majorFont>
      <a:minorFont>
        <a:latin typeface="Helvetica LT St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6350">
          <a:solidFill>
            <a:schemeClr val="tx1">
              <a:lumMod val="50000"/>
              <a:lumOff val="50000"/>
            </a:schemeClr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b" anchorCtr="0">
        <a:normAutofit/>
      </a:bodyPr>
      <a:lstStyle>
        <a:defPPr>
          <a:defRPr sz="3600" dirty="0" smtClean="0">
            <a:solidFill>
              <a:schemeClr val="tx2"/>
            </a:solidFill>
            <a:latin typeface="Helvetica LT Std" pitchFamily="34" charset="0"/>
            <a:ea typeface="Verdana" pitchFamily="34" charset="0"/>
            <a:cs typeface="Verdana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mitrebriefing_2012</Template>
  <TotalTime>5287</TotalTime>
  <Words>3483</Words>
  <Application>Microsoft Macintosh PowerPoint</Application>
  <PresentationFormat>On-screen Show (4:3)</PresentationFormat>
  <Paragraphs>586</Paragraphs>
  <Slides>46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mitrebriefing_2012</vt:lpstr>
      <vt:lpstr>PowerPoint Presentation</vt:lpstr>
      <vt:lpstr>PowerPoint Presentation</vt:lpstr>
      <vt:lpstr>PowerPoint Presentation</vt:lpstr>
      <vt:lpstr>Cost to Adversary</vt:lpstr>
      <vt:lpstr>PowerPoint Presentation</vt:lpstr>
      <vt:lpstr>PowerPoint Presentation</vt:lpstr>
      <vt:lpstr>What is “Cyber (Threat) Intelligence?”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Coming Milestones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MITRE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TAXII</dc:title>
  <dc:creator>Schmidt, Charles M.</dc:creator>
  <dc:description>For internal MITRE use</dc:description>
  <cp:lastModifiedBy>Barnum, Sean D.</cp:lastModifiedBy>
  <cp:revision>152</cp:revision>
  <cp:lastPrinted>2012-08-22T20:18:18Z</cp:lastPrinted>
  <dcterms:created xsi:type="dcterms:W3CDTF">2012-11-27T16:14:12Z</dcterms:created>
  <dcterms:modified xsi:type="dcterms:W3CDTF">2013-03-20T17:27:37Z</dcterms:modified>
</cp:coreProperties>
</file>