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319" r:id="rId2"/>
    <p:sldId id="320" r:id="rId3"/>
    <p:sldId id="323" r:id="rId4"/>
    <p:sldId id="322" r:id="rId5"/>
    <p:sldId id="321" r:id="rId6"/>
    <p:sldId id="317" r:id="rId7"/>
    <p:sldId id="275" r:id="rId8"/>
    <p:sldId id="324" r:id="rId9"/>
    <p:sldId id="31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0504D"/>
    <a:srgbClr val="E8D0D0"/>
    <a:srgbClr val="E4A60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45" autoAdjust="0"/>
    <p:restoredTop sz="77971" autoAdjust="0"/>
  </p:normalViewPr>
  <p:slideViewPr>
    <p:cSldViewPr>
      <p:cViewPr>
        <p:scale>
          <a:sx n="80" d="100"/>
          <a:sy n="80" d="100"/>
        </p:scale>
        <p:origin x="-1182" y="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B0293C-FC5B-405C-BDB4-B718EE34B171}" type="datetimeFigureOut">
              <a:rPr lang="en-US" smtClean="0"/>
              <a:pPr/>
              <a:t>1/23/2013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1D01DD-0F13-40AC-9DAD-CEFE40A66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1FEB59-3A4D-420B-A277-4D4D82E0DF3B}" type="datetimeFigureOut">
              <a:rPr lang="en-US" smtClean="0"/>
              <a:pPr/>
              <a:t>1/23/2013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3FD510-B0A8-468C-A1F2-DE95F3548C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66679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3703"/>
            <a:ext cx="5485805" cy="4115405"/>
          </a:xfrm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3703"/>
            <a:ext cx="5485805" cy="4115405"/>
          </a:xfrm>
          <a:noFill/>
          <a:ln/>
        </p:spPr>
        <p:txBody>
          <a:bodyPr/>
          <a:lstStyle/>
          <a:p>
            <a:r>
              <a:rPr lang="en-US" dirty="0" smtClean="0"/>
              <a:t>Insanity:</a:t>
            </a:r>
            <a:r>
              <a:rPr lang="en-US" baseline="0" dirty="0" smtClean="0"/>
              <a:t> Doing the same thing over and over again and expecting different results.  Albert Einstein (1879 – 1955)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3FD510-B0A8-468C-A1F2-DE95F3548CD0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3FD510-B0A8-468C-A1F2-DE95F3548CD0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Traditional VM initiatives have helped organizations identify potential vulnerabilities.  But in doing so  actually create a new, bigger problem – </a:t>
            </a:r>
            <a:r>
              <a:rPr lang="en-US" b="1" i="1" dirty="0" smtClean="0">
                <a:solidFill>
                  <a:schemeClr val="tx1">
                    <a:lumMod val="50000"/>
                  </a:schemeClr>
                </a:solidFill>
              </a:rPr>
              <a:t>too much data. 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Data overload leads to more work for IT security teams and complicates remediation efforts. Organizations have no way to </a:t>
            </a:r>
            <a:r>
              <a:rPr lang="en-US" b="1" dirty="0" smtClean="0">
                <a:solidFill>
                  <a:schemeClr val="tx1">
                    <a:lumMod val="50000"/>
                  </a:schemeClr>
                </a:solidFill>
              </a:rPr>
              <a:t>consolidate, analyze and prioritize </a:t>
            </a:r>
            <a:r>
              <a:rPr lang="en-US" u="sng" dirty="0" smtClean="0">
                <a:solidFill>
                  <a:schemeClr val="tx1">
                    <a:lumMod val="50000"/>
                  </a:schemeClr>
                </a:solidFill>
              </a:rPr>
              <a:t>what’s real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, </a:t>
            </a:r>
            <a:r>
              <a:rPr lang="en-US" u="sng" dirty="0" smtClean="0">
                <a:solidFill>
                  <a:schemeClr val="tx1">
                    <a:lumMod val="50000"/>
                  </a:schemeClr>
                </a:solidFill>
              </a:rPr>
              <a:t>what’s not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, and </a:t>
            </a:r>
            <a:r>
              <a:rPr lang="en-US" u="sng" dirty="0" smtClean="0">
                <a:solidFill>
                  <a:schemeClr val="tx1">
                    <a:lumMod val="50000"/>
                  </a:schemeClr>
                </a:solidFill>
              </a:rPr>
              <a:t>what to fix</a:t>
            </a:r>
          </a:p>
          <a:p>
            <a:endParaRPr lang="en-US" u="sng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solidFill>
                  <a:schemeClr val="tx1"/>
                </a:solidFill>
              </a:rPr>
              <a:t>More than 80% </a:t>
            </a:r>
            <a:r>
              <a:rPr lang="en-US" dirty="0" smtClean="0">
                <a:solidFill>
                  <a:schemeClr val="tx1"/>
                </a:solidFill>
              </a:rPr>
              <a:t>of today’s material breaches occur as multi-staged attacks – something traditional vulnerability management systems will rarely detect because most asset relationships behind the firewall are trusted. </a:t>
            </a:r>
          </a:p>
          <a:p>
            <a:endParaRPr lang="en-US" u="sng" dirty="0" smtClean="0">
              <a:solidFill>
                <a:schemeClr val="tx1">
                  <a:lumMod val="50000"/>
                </a:schemeClr>
              </a:solidFill>
            </a:endParaRPr>
          </a:p>
          <a:p>
            <a:endParaRPr lang="en-US" u="sng" dirty="0" smtClean="0">
              <a:solidFill>
                <a:schemeClr val="tx1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3FD510-B0A8-468C-A1F2-DE95F3548CD0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718816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6652" tIns="48328" rIns="96652" bIns="483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64160" y="2130425"/>
            <a:ext cx="7772400" cy="1470025"/>
          </a:xfrm>
        </p:spPr>
        <p:txBody>
          <a:bodyPr lIns="0" tIns="0" rIns="0" bIns="0">
            <a:noAutofit/>
          </a:bodyPr>
          <a:lstStyle>
            <a:lvl1pPr>
              <a:defRPr sz="4000" b="1">
                <a:solidFill>
                  <a:srgbClr val="666666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0" name="Picture 9" descr="Bar.ep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4160" y="5729288"/>
            <a:ext cx="8606790" cy="1119286"/>
          </a:xfrm>
          <a:prstGeom prst="rect">
            <a:avLst/>
          </a:prstGeom>
        </p:spPr>
      </p:pic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264160" y="3697268"/>
            <a:ext cx="7772400" cy="553721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7510929" y="6238259"/>
            <a:ext cx="1253988" cy="53742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4" name="Picture 13" descr="Core_logo_word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507224" y="6238260"/>
            <a:ext cx="1253988" cy="537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52166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viderbg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01481"/>
            <a:ext cx="8229600" cy="63436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5CC1B-0099-1A42-84CE-015761D4A0A7}" type="slidenum">
              <a:rPr/>
              <a:pPr/>
              <a:t>‹#›</a:t>
            </a:fld>
            <a:endParaRPr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362741" y="6563582"/>
            <a:ext cx="825705" cy="1515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pc="300" dirty="0" smtClean="0">
                <a:solidFill>
                  <a:prstClr val="white">
                    <a:lumMod val="50000"/>
                  </a:prstClr>
                </a:solidFill>
              </a:rPr>
              <a:t>PAGE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 descr="redline.jp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" r="5875" b="-2"/>
          <a:stretch/>
        </p:blipFill>
        <p:spPr>
          <a:xfrm>
            <a:off x="264160" y="6087058"/>
            <a:ext cx="8606790" cy="85193"/>
          </a:xfrm>
          <a:prstGeom prst="rect">
            <a:avLst/>
          </a:prstGeom>
        </p:spPr>
      </p:pic>
      <p:pic>
        <p:nvPicPr>
          <p:cNvPr id="9" name="Picture 8" descr="Core_logo_word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507224" y="6238260"/>
            <a:ext cx="1253988" cy="537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457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ftr" sz="quarter" idx="10"/>
          </p:nvPr>
        </p:nvSpPr>
        <p:spPr>
          <a:xfrm>
            <a:off x="2924175" y="6619875"/>
            <a:ext cx="2895600" cy="1905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defTabSz="457200">
              <a:defRPr/>
            </a:pPr>
            <a:r>
              <a:rPr lang="en-US" dirty="0">
                <a:solidFill>
                  <a:prstClr val="black"/>
                </a:solidFill>
              </a:rPr>
              <a:t>- CONFIDENTIAL 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929159" y="6506972"/>
            <a:ext cx="2133600" cy="2606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200" kern="1200" spc="300" smtClean="0">
                <a:solidFill>
                  <a:srgbClr val="D20025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805CC1B-0099-1A42-84CE-015761D4A0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Date Placeholder 3"/>
          <p:cNvSpPr txBox="1">
            <a:spLocks/>
          </p:cNvSpPr>
          <p:nvPr userDrawn="1"/>
        </p:nvSpPr>
        <p:spPr>
          <a:xfrm>
            <a:off x="362741" y="6563582"/>
            <a:ext cx="825705" cy="1515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pc="300" dirty="0" smtClean="0">
                <a:solidFill>
                  <a:schemeClr val="bg1">
                    <a:lumMod val="50000"/>
                  </a:schemeClr>
                </a:solidFill>
              </a:rPr>
              <a:t>PAGE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611862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-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1"/>
          <p:cNvSpPr txBox="1">
            <a:spLocks/>
          </p:cNvSpPr>
          <p:nvPr userDrawn="1"/>
        </p:nvSpPr>
        <p:spPr>
          <a:xfrm>
            <a:off x="170873" y="112078"/>
            <a:ext cx="7481455" cy="1143000"/>
          </a:xfrm>
          <a:prstGeom prst="rect">
            <a:avLst/>
          </a:prstGeom>
        </p:spPr>
        <p:txBody>
          <a:bodyPr vert="horz" lIns="91440" tIns="0" rIns="91440" bIns="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000" dirty="0">
              <a:solidFill>
                <a:prstClr val="black">
                  <a:lumMod val="65000"/>
                  <a:lumOff val="35000"/>
                </a:prstClr>
              </a:solidFill>
              <a:latin typeface="Helvetica"/>
              <a:cs typeface="Helvetica"/>
            </a:endParaRPr>
          </a:p>
        </p:txBody>
      </p:sp>
      <p:sp>
        <p:nvSpPr>
          <p:cNvPr id="10" name="Text Placeholder 2"/>
          <p:cNvSpPr txBox="1">
            <a:spLocks/>
          </p:cNvSpPr>
          <p:nvPr userDrawn="1"/>
        </p:nvSpPr>
        <p:spPr>
          <a:xfrm>
            <a:off x="457200" y="1600200"/>
            <a:ext cx="8229600" cy="46752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indent="-182880" algn="l">
              <a:spcBef>
                <a:spcPts val="0"/>
              </a:spcBef>
              <a:spcAft>
                <a:spcPts val="800"/>
              </a:spcAft>
              <a:buClr>
                <a:srgbClr val="800000"/>
              </a:buClr>
              <a:buFont typeface="Arial"/>
              <a:buChar char="•"/>
            </a:pPr>
            <a:endParaRPr lang="en-US" sz="2300" kern="1000" dirty="0">
              <a:solidFill>
                <a:prstClr val="black">
                  <a:lumMod val="65000"/>
                  <a:lumOff val="35000"/>
                </a:prstClr>
              </a:solidFill>
              <a:latin typeface="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229600" cy="45132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buClr>
                <a:srgbClr val="A21B24"/>
              </a:buClr>
              <a:buFont typeface="Calibri" pitchFamily="34" charset="0"/>
              <a:buChar char="−"/>
              <a:defRPr sz="2000"/>
            </a:lvl2pPr>
            <a:lvl3pPr>
              <a:buFont typeface="Courier New" pitchFamily="49" charset="0"/>
              <a:buChar char="o"/>
              <a:defRPr sz="1800"/>
            </a:lvl3pPr>
            <a:lvl4pPr>
              <a:buClr>
                <a:srgbClr val="A21B24"/>
              </a:buClr>
              <a:defRPr sz="1600"/>
            </a:lvl4pPr>
            <a:lvl5pPr>
              <a:buFont typeface="Calibri" pitchFamily="34" charset="0"/>
              <a:buChar char="−"/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929159" y="6506972"/>
            <a:ext cx="2133600" cy="2606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200" kern="1200" spc="300" smtClean="0">
                <a:solidFill>
                  <a:srgbClr val="D20025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805CC1B-0099-1A42-84CE-015761D4A0A7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463902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 bullet w/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1"/>
          <p:cNvSpPr txBox="1">
            <a:spLocks/>
          </p:cNvSpPr>
          <p:nvPr userDrawn="1"/>
        </p:nvSpPr>
        <p:spPr>
          <a:xfrm>
            <a:off x="170873" y="112078"/>
            <a:ext cx="7481455" cy="1143000"/>
          </a:xfrm>
          <a:prstGeom prst="rect">
            <a:avLst/>
          </a:prstGeom>
        </p:spPr>
        <p:txBody>
          <a:bodyPr vert="horz" lIns="91440" tIns="0" rIns="91440" bIns="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000" dirty="0">
              <a:solidFill>
                <a:prstClr val="black">
                  <a:lumMod val="65000"/>
                  <a:lumOff val="35000"/>
                </a:prstClr>
              </a:solidFill>
              <a:latin typeface="Helvetica"/>
              <a:cs typeface="Helvetica"/>
            </a:endParaRPr>
          </a:p>
        </p:txBody>
      </p:sp>
      <p:sp>
        <p:nvSpPr>
          <p:cNvPr id="10" name="Text Placeholder 2"/>
          <p:cNvSpPr txBox="1">
            <a:spLocks/>
          </p:cNvSpPr>
          <p:nvPr userDrawn="1"/>
        </p:nvSpPr>
        <p:spPr>
          <a:xfrm>
            <a:off x="457200" y="1600200"/>
            <a:ext cx="8229600" cy="46752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indent="-182880" algn="l">
              <a:spcBef>
                <a:spcPts val="0"/>
              </a:spcBef>
              <a:spcAft>
                <a:spcPts val="800"/>
              </a:spcAft>
              <a:buClr>
                <a:srgbClr val="800000"/>
              </a:buClr>
              <a:buFont typeface="Arial"/>
              <a:buChar char="•"/>
            </a:pPr>
            <a:endParaRPr lang="en-US" sz="2300" kern="1000" dirty="0">
              <a:solidFill>
                <a:prstClr val="black">
                  <a:lumMod val="65000"/>
                  <a:lumOff val="35000"/>
                </a:prstClr>
              </a:solidFill>
              <a:latin typeface="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5330"/>
            <a:ext cx="8229600" cy="360419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229600" cy="45132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buClr>
                <a:srgbClr val="A21B24"/>
              </a:buClr>
              <a:buFont typeface="Calibri" pitchFamily="34" charset="0"/>
              <a:buChar char="−"/>
              <a:defRPr sz="2000"/>
            </a:lvl2pPr>
            <a:lvl3pPr>
              <a:buFont typeface="Courier New" pitchFamily="49" charset="0"/>
              <a:buChar char="o"/>
              <a:defRPr sz="1800"/>
            </a:lvl3pPr>
            <a:lvl4pPr>
              <a:buClr>
                <a:srgbClr val="A21B24"/>
              </a:buClr>
              <a:buFont typeface="Arial" pitchFamily="34" charset="0"/>
              <a:buChar char="•"/>
              <a:defRPr sz="1600"/>
            </a:lvl4pPr>
            <a:lvl5pPr>
              <a:buFont typeface="Calibri" pitchFamily="34" charset="0"/>
              <a:buChar char="−"/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4"/>
            <a:endParaRPr lang="en-US" dirty="0" smtClean="0"/>
          </a:p>
          <a:p>
            <a:pPr lvl="4"/>
            <a:endParaRPr lang="en-US" dirty="0" smtClean="0"/>
          </a:p>
          <a:p>
            <a:pPr lvl="4"/>
            <a:endParaRPr lang="en-US" dirty="0" smtClean="0"/>
          </a:p>
          <a:p>
            <a:pPr lvl="4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57200" y="635000"/>
            <a:ext cx="8229600" cy="436563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929159" y="6506972"/>
            <a:ext cx="2133600" cy="2606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200" kern="1200" spc="300" smtClean="0">
                <a:solidFill>
                  <a:srgbClr val="D20025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805CC1B-0099-1A42-84CE-015761D4A0A7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1603478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bullet 1st lev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1"/>
          <p:cNvSpPr txBox="1">
            <a:spLocks/>
          </p:cNvSpPr>
          <p:nvPr userDrawn="1"/>
        </p:nvSpPr>
        <p:spPr>
          <a:xfrm>
            <a:off x="170873" y="112078"/>
            <a:ext cx="7481455" cy="1143000"/>
          </a:xfrm>
          <a:prstGeom prst="rect">
            <a:avLst/>
          </a:prstGeom>
        </p:spPr>
        <p:txBody>
          <a:bodyPr vert="horz" lIns="91440" tIns="0" rIns="91440" bIns="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000" dirty="0">
              <a:solidFill>
                <a:prstClr val="black">
                  <a:lumMod val="65000"/>
                  <a:lumOff val="35000"/>
                </a:prstClr>
              </a:solidFill>
              <a:latin typeface="Helvetica"/>
              <a:cs typeface="Helvetica"/>
            </a:endParaRPr>
          </a:p>
        </p:txBody>
      </p:sp>
      <p:sp>
        <p:nvSpPr>
          <p:cNvPr id="10" name="Text Placeholder 2"/>
          <p:cNvSpPr txBox="1">
            <a:spLocks/>
          </p:cNvSpPr>
          <p:nvPr userDrawn="1"/>
        </p:nvSpPr>
        <p:spPr>
          <a:xfrm>
            <a:off x="457200" y="1600200"/>
            <a:ext cx="8229600" cy="46752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indent="-182880" algn="l">
              <a:spcBef>
                <a:spcPts val="0"/>
              </a:spcBef>
              <a:spcAft>
                <a:spcPts val="800"/>
              </a:spcAft>
              <a:buClr>
                <a:srgbClr val="800000"/>
              </a:buClr>
              <a:buFont typeface="Arial"/>
              <a:buChar char="•"/>
            </a:pPr>
            <a:endParaRPr lang="en-US" sz="2300" kern="1000" dirty="0">
              <a:solidFill>
                <a:prstClr val="black">
                  <a:lumMod val="65000"/>
                  <a:lumOff val="35000"/>
                </a:prstClr>
              </a:solidFill>
              <a:latin typeface="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229600" cy="4513263"/>
          </a:xfr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Clr>
                <a:srgbClr val="9C0000"/>
              </a:buClr>
              <a:buFont typeface="Arial"/>
              <a:buNone/>
              <a:defRPr lang="en-US" sz="2400" kern="1200" baseline="0" dirty="0" smtClean="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1pPr>
            <a:lvl2pPr marL="742950" indent="-285750">
              <a:buClr>
                <a:srgbClr val="9C0000"/>
              </a:buClr>
              <a:buFont typeface="Arial"/>
              <a:buChar char="•"/>
              <a:defRPr lang="en-US" sz="2000" kern="1200" dirty="0" smtClean="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1143000" indent="-228600">
              <a:buClr>
                <a:srgbClr val="A21B24"/>
              </a:buClr>
              <a:buFont typeface="Calibri" pitchFamily="34" charset="0"/>
              <a:buChar char="−"/>
              <a:defRPr lang="en-US" sz="1800" kern="1200" dirty="0" smtClean="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1600200" indent="-228600">
              <a:buClr>
                <a:srgbClr val="9C0000"/>
              </a:buClr>
              <a:buFont typeface="Courier New" pitchFamily="49" charset="0"/>
              <a:buChar char="o"/>
              <a:defRPr sz="1600">
                <a:solidFill>
                  <a:srgbClr val="666666"/>
                </a:solidFill>
              </a:defRPr>
            </a:lvl4pPr>
            <a:lvl5pPr marL="2057400" indent="-228600">
              <a:buClr>
                <a:srgbClr val="A21B24"/>
              </a:buClr>
              <a:buFont typeface="Arial" pitchFamily="34" charset="0"/>
              <a:buChar char="•"/>
              <a:defRPr sz="1600">
                <a:solidFill>
                  <a:srgbClr val="666666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marL="742950" lvl="1" indent="-285750" algn="l" defTabSz="457200" rtl="0" eaLnBrk="1" latinLnBrk="0" hangingPunct="1">
              <a:spcBef>
                <a:spcPct val="20000"/>
              </a:spcBef>
              <a:buClr>
                <a:srgbClr val="9C0000"/>
              </a:buClr>
              <a:buFont typeface="Arial"/>
              <a:buChar char="•"/>
            </a:pPr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929159" y="6506972"/>
            <a:ext cx="2133600" cy="2606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200" kern="1200" spc="300" smtClean="0">
                <a:solidFill>
                  <a:srgbClr val="D20025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805CC1B-0099-1A42-84CE-015761D4A0A7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2371082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bulle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1"/>
          <p:cNvSpPr txBox="1">
            <a:spLocks/>
          </p:cNvSpPr>
          <p:nvPr userDrawn="1"/>
        </p:nvSpPr>
        <p:spPr>
          <a:xfrm>
            <a:off x="170873" y="112078"/>
            <a:ext cx="7481455" cy="1143000"/>
          </a:xfrm>
          <a:prstGeom prst="rect">
            <a:avLst/>
          </a:prstGeom>
        </p:spPr>
        <p:txBody>
          <a:bodyPr vert="horz" lIns="91440" tIns="0" rIns="91440" bIns="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000" dirty="0">
              <a:solidFill>
                <a:prstClr val="black">
                  <a:lumMod val="65000"/>
                  <a:lumOff val="35000"/>
                </a:prstClr>
              </a:solidFill>
              <a:latin typeface="Helvetica"/>
              <a:cs typeface="Helvetica"/>
            </a:endParaRPr>
          </a:p>
        </p:txBody>
      </p:sp>
      <p:sp>
        <p:nvSpPr>
          <p:cNvPr id="10" name="Text Placeholder 2"/>
          <p:cNvSpPr txBox="1">
            <a:spLocks/>
          </p:cNvSpPr>
          <p:nvPr userDrawn="1"/>
        </p:nvSpPr>
        <p:spPr>
          <a:xfrm>
            <a:off x="457200" y="1600200"/>
            <a:ext cx="8229600" cy="46752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indent="-182880" algn="l">
              <a:spcBef>
                <a:spcPts val="0"/>
              </a:spcBef>
              <a:spcAft>
                <a:spcPts val="800"/>
              </a:spcAft>
              <a:buClr>
                <a:srgbClr val="800000"/>
              </a:buClr>
              <a:buFont typeface="Arial"/>
              <a:buChar char="•"/>
            </a:pPr>
            <a:endParaRPr lang="en-US" sz="2300" kern="1000" dirty="0">
              <a:solidFill>
                <a:prstClr val="black">
                  <a:lumMod val="65000"/>
                  <a:lumOff val="35000"/>
                </a:prstClr>
              </a:solidFill>
              <a:latin typeface="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9153"/>
            <a:ext cx="8229600" cy="347910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229600" cy="4513263"/>
          </a:xfrm>
        </p:spPr>
        <p:txBody>
          <a:bodyPr>
            <a:normAutofit/>
          </a:bodyPr>
          <a:lstStyle>
            <a:lvl1pPr marL="0" indent="0">
              <a:buNone/>
              <a:defRPr sz="2400" baseline="0">
                <a:solidFill>
                  <a:srgbClr val="666666"/>
                </a:solidFill>
              </a:defRPr>
            </a:lvl1pPr>
            <a:lvl2pPr marL="742950" indent="-285750">
              <a:buClr>
                <a:srgbClr val="9C0000"/>
              </a:buClr>
              <a:buFont typeface="Arial"/>
              <a:buChar char="•"/>
              <a:defRPr sz="2000">
                <a:solidFill>
                  <a:srgbClr val="666666"/>
                </a:solidFill>
              </a:defRPr>
            </a:lvl2pPr>
            <a:lvl3pPr marL="1143000" indent="-228600">
              <a:buClr>
                <a:srgbClr val="A21B24"/>
              </a:buClr>
              <a:buFont typeface="Calibri" pitchFamily="34" charset="0"/>
              <a:buChar char="−"/>
              <a:defRPr sz="1800">
                <a:solidFill>
                  <a:srgbClr val="666666"/>
                </a:solidFill>
              </a:defRPr>
            </a:lvl3pPr>
            <a:lvl4pPr marL="1600200" indent="-228600">
              <a:buClr>
                <a:srgbClr val="9C0000"/>
              </a:buClr>
              <a:buFont typeface="Courier New" pitchFamily="49" charset="0"/>
              <a:buChar char="o"/>
              <a:defRPr sz="1600">
                <a:solidFill>
                  <a:srgbClr val="666666"/>
                </a:solidFill>
              </a:defRPr>
            </a:lvl4pPr>
            <a:lvl5pPr marL="2057400" indent="-228600">
              <a:buClr>
                <a:srgbClr val="A21B24"/>
              </a:buClr>
              <a:buFont typeface="Arial"/>
              <a:buChar char="•"/>
              <a:defRPr sz="1600">
                <a:solidFill>
                  <a:srgbClr val="666666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57200" y="627063"/>
            <a:ext cx="8229600" cy="431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929159" y="6506972"/>
            <a:ext cx="2133600" cy="2606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200" kern="1200" spc="300" smtClean="0">
                <a:solidFill>
                  <a:srgbClr val="D20025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805CC1B-0099-1A42-84CE-015761D4A0A7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2506852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929159" y="6506972"/>
            <a:ext cx="2133600" cy="2606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200" kern="1200" spc="300" smtClean="0">
                <a:solidFill>
                  <a:srgbClr val="D20025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805CC1B-0099-1A42-84CE-015761D4A0A7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37836931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w/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929159" y="6506972"/>
            <a:ext cx="2133600" cy="2606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200" kern="1200" spc="300" smtClean="0">
                <a:solidFill>
                  <a:srgbClr val="D20025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805CC1B-0099-1A42-84CE-015761D4A0A7}" type="slidenum">
              <a:rPr/>
              <a:pPr/>
              <a:t>‹#›</a:t>
            </a:fld>
            <a:endParaRPr dirty="0"/>
          </a:p>
        </p:txBody>
      </p:sp>
      <p:sp>
        <p:nvSpPr>
          <p:cNvPr id="4" name="Date Placeholder 3"/>
          <p:cNvSpPr txBox="1">
            <a:spLocks/>
          </p:cNvSpPr>
          <p:nvPr userDrawn="1"/>
        </p:nvSpPr>
        <p:spPr>
          <a:xfrm>
            <a:off x="362741" y="6563582"/>
            <a:ext cx="825705" cy="1515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pc="300" dirty="0" smtClean="0">
                <a:solidFill>
                  <a:prstClr val="white">
                    <a:lumMod val="50000"/>
                  </a:prstClr>
                </a:solidFill>
              </a:rPr>
              <a:t>PAGE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6" name="Picture 5" descr="redline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" r="5875" b="-2"/>
          <a:stretch/>
        </p:blipFill>
        <p:spPr>
          <a:xfrm>
            <a:off x="264160" y="6087058"/>
            <a:ext cx="8606790" cy="85193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457200" y="1412875"/>
            <a:ext cx="8229600" cy="4248150"/>
          </a:xfrm>
        </p:spPr>
        <p:txBody>
          <a:bodyPr/>
          <a:lstStyle>
            <a:lvl2pPr>
              <a:buClr>
                <a:srgbClr val="A21B24"/>
              </a:buClr>
              <a:buFont typeface="Calibri" pitchFamily="34" charset="0"/>
              <a:buChar char="−"/>
              <a:defRPr/>
            </a:lvl2pPr>
            <a:lvl3pPr>
              <a:buFont typeface="Courier New" pitchFamily="49" charset="0"/>
              <a:buChar char="o"/>
              <a:defRPr/>
            </a:lvl3pPr>
            <a:lvl4pPr>
              <a:buClr>
                <a:srgbClr val="A21B24"/>
              </a:buClr>
              <a:defRPr/>
            </a:lvl4pPr>
            <a:lvl5pPr>
              <a:buFont typeface="Calibri" pitchFamily="34" charset="0"/>
              <a:buChar char="−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78701" y="6290844"/>
            <a:ext cx="1200045" cy="545475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7510929" y="6238259"/>
            <a:ext cx="1253988" cy="5980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1" name="Picture 10" descr="Core_logo_word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507224" y="6236208"/>
            <a:ext cx="1253988" cy="537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9395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929159" y="6506972"/>
            <a:ext cx="2133600" cy="2606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200" kern="1200" spc="300" smtClean="0">
                <a:solidFill>
                  <a:srgbClr val="D20025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805CC1B-0099-1A42-84CE-015761D4A0A7}" type="slidenum">
              <a:rPr/>
              <a:pPr/>
              <a:t>‹#›</a:t>
            </a:fld>
            <a:endParaRPr dirty="0"/>
          </a:p>
        </p:txBody>
      </p:sp>
      <p:sp>
        <p:nvSpPr>
          <p:cNvPr id="4" name="Date Placeholder 3"/>
          <p:cNvSpPr txBox="1">
            <a:spLocks/>
          </p:cNvSpPr>
          <p:nvPr userDrawn="1"/>
        </p:nvSpPr>
        <p:spPr>
          <a:xfrm>
            <a:off x="362741" y="6563582"/>
            <a:ext cx="825705" cy="1515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pc="300" dirty="0" smtClean="0">
                <a:solidFill>
                  <a:prstClr val="white">
                    <a:lumMod val="50000"/>
                  </a:prstClr>
                </a:solidFill>
              </a:rPr>
              <a:t>PAGE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7510929" y="6238259"/>
            <a:ext cx="1253988" cy="53742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7" name="Picture 6" descr="Core_logo_word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10929" y="6238260"/>
            <a:ext cx="1253988" cy="537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05835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en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929159" y="6506972"/>
            <a:ext cx="2133600" cy="2606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200" kern="1200" spc="300" smtClean="0">
                <a:solidFill>
                  <a:srgbClr val="D20025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805CC1B-0099-1A42-84CE-015761D4A0A7}" type="slidenum">
              <a:rPr/>
              <a:pPr/>
              <a:t>‹#›</a:t>
            </a:fld>
            <a:endParaRPr dirty="0"/>
          </a:p>
        </p:txBody>
      </p:sp>
      <p:sp>
        <p:nvSpPr>
          <p:cNvPr id="4" name="Date Placeholder 3"/>
          <p:cNvSpPr txBox="1">
            <a:spLocks/>
          </p:cNvSpPr>
          <p:nvPr userDrawn="1"/>
        </p:nvSpPr>
        <p:spPr>
          <a:xfrm>
            <a:off x="362741" y="6563582"/>
            <a:ext cx="825705" cy="1515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pc="300" dirty="0" smtClean="0">
                <a:solidFill>
                  <a:prstClr val="white">
                    <a:lumMod val="50000"/>
                  </a:prstClr>
                </a:solidFill>
              </a:rPr>
              <a:t>PAGE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665299" y="2019220"/>
            <a:ext cx="5813402" cy="2819560"/>
          </a:xfrm>
        </p:spPr>
        <p:txBody>
          <a:bodyPr anchor="ctr">
            <a:noAutofit/>
          </a:bodyPr>
          <a:lstStyle>
            <a:lvl1pPr algn="ctr">
              <a:defRPr sz="4400" baseline="0">
                <a:solidFill>
                  <a:srgbClr val="66666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6" name="Picture 5" descr="redline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" r="5875" b="-2"/>
          <a:stretch/>
        </p:blipFill>
        <p:spPr>
          <a:xfrm>
            <a:off x="264160" y="6087058"/>
            <a:ext cx="8606790" cy="85193"/>
          </a:xfrm>
          <a:prstGeom prst="rect">
            <a:avLst/>
          </a:prstGeom>
        </p:spPr>
      </p:pic>
      <p:pic>
        <p:nvPicPr>
          <p:cNvPr id="8" name="Picture 7" descr="Core_logo_wor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507224" y="6238260"/>
            <a:ext cx="1253988" cy="537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4662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RE_Background.eps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78701" y="6290844"/>
            <a:ext cx="1200045" cy="545475"/>
          </a:xfrm>
          <a:prstGeom prst="rect">
            <a:avLst/>
          </a:prstGeom>
        </p:spPr>
      </p:pic>
      <p:sp>
        <p:nvSpPr>
          <p:cNvPr id="9" name="Date Placeholder 3"/>
          <p:cNvSpPr txBox="1">
            <a:spLocks/>
          </p:cNvSpPr>
          <p:nvPr/>
        </p:nvSpPr>
        <p:spPr>
          <a:xfrm>
            <a:off x="362741" y="6563582"/>
            <a:ext cx="825705" cy="1515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pc="300" dirty="0" smtClean="0">
                <a:solidFill>
                  <a:prstClr val="white">
                    <a:lumMod val="50000"/>
                  </a:prstClr>
                </a:solidFill>
              </a:rPr>
              <a:t>PAGE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11612"/>
            <a:ext cx="8229600" cy="6343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929159" y="6506972"/>
            <a:ext cx="2133600" cy="2606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200" kern="1200" spc="300" smtClean="0">
                <a:solidFill>
                  <a:srgbClr val="D20025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805CC1B-0099-1A42-84CE-015761D4A0A7}" type="slidenum">
              <a:rPr/>
              <a:pPr/>
              <a:t>‹#›</a:t>
            </a:fld>
            <a:endParaRPr dirty="0"/>
          </a:p>
        </p:txBody>
      </p:sp>
      <p:sp>
        <p:nvSpPr>
          <p:cNvPr id="11" name="Rectangle 10"/>
          <p:cNvSpPr/>
          <p:nvPr/>
        </p:nvSpPr>
        <p:spPr>
          <a:xfrm>
            <a:off x="7510929" y="6238259"/>
            <a:ext cx="1253988" cy="5980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2" name="Picture 11" descr="Core_logo_word.pn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7507224" y="6238260"/>
            <a:ext cx="1253988" cy="537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72319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3" r:id="rId11"/>
    <p:sldLayoutId id="2147483674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3838" indent="-223838" algn="l" defTabSz="457200" rtl="0" eaLnBrk="1" latinLnBrk="0" hangingPunct="1">
        <a:spcBef>
          <a:spcPct val="20000"/>
        </a:spcBef>
        <a:buClr>
          <a:srgbClr val="9C0000"/>
        </a:buClr>
        <a:buFont typeface="Arial"/>
        <a:buChar char="•"/>
        <a:defRPr sz="2400" kern="1200">
          <a:solidFill>
            <a:srgbClr val="666666"/>
          </a:solidFill>
          <a:latin typeface="+mn-lt"/>
          <a:ea typeface="+mn-ea"/>
          <a:cs typeface="+mn-cs"/>
        </a:defRPr>
      </a:lvl1pPr>
      <a:lvl2pPr marL="684213" indent="-227013" algn="l" defTabSz="457200" rtl="0" eaLnBrk="1" latinLnBrk="0" hangingPunct="1">
        <a:spcBef>
          <a:spcPct val="20000"/>
        </a:spcBef>
        <a:buClr>
          <a:srgbClr val="A21B24"/>
        </a:buClr>
        <a:buFont typeface="Calibri" pitchFamily="34" charset="0"/>
        <a:buChar char="−"/>
        <a:defRPr sz="2000" kern="1200">
          <a:solidFill>
            <a:srgbClr val="666666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9C0000"/>
        </a:buClr>
        <a:buFont typeface="Courier New" pitchFamily="49" charset="0"/>
        <a:buChar char="o"/>
        <a:defRPr sz="1800" kern="1200">
          <a:solidFill>
            <a:srgbClr val="666666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A21B24"/>
        </a:buClr>
        <a:buFont typeface="Calibri" pitchFamily="34" charset="0"/>
        <a:buChar char="•"/>
        <a:defRPr sz="1600" kern="1200">
          <a:solidFill>
            <a:srgbClr val="666666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9C0000"/>
        </a:buClr>
        <a:buFont typeface="Calibri" pitchFamily="34" charset="0"/>
        <a:buChar char="−"/>
        <a:defRPr sz="1600" kern="1200">
          <a:solidFill>
            <a:srgbClr val="666666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2.jpeg"/><Relationship Id="rId5" Type="http://schemas.openxmlformats.org/officeDocument/2006/relationships/image" Target="../media/image11.png"/><Relationship Id="rId4" Type="http://schemas.openxmlformats.org/officeDocument/2006/relationships/image" Target="../media/image10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600200"/>
            <a:ext cx="8915400" cy="230505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Intelligence </a:t>
            </a:r>
            <a:r>
              <a:rPr lang="en-US" sz="3600" i="1" dirty="0" smtClean="0"/>
              <a:t>Meets</a:t>
            </a:r>
            <a:r>
              <a:rPr lang="en-US" sz="3600" dirty="0" smtClean="0"/>
              <a:t> Vulnerability Management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NYC ISSA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January </a:t>
            </a:r>
            <a:r>
              <a:rPr lang="en-US" sz="2400" dirty="0" smtClean="0"/>
              <a:t>24, 2013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415199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42090" y="411612"/>
            <a:ext cx="8229600" cy="634366"/>
          </a:xfrm>
        </p:spPr>
        <p:txBody>
          <a:bodyPr>
            <a:noAutofit/>
          </a:bodyPr>
          <a:lstStyle/>
          <a:p>
            <a:r>
              <a:rPr lang="en-US" dirty="0" smtClean="0"/>
              <a:t>Agenda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895600"/>
            <a:ext cx="7117766" cy="2286000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Introductions &amp; Agenda</a:t>
            </a:r>
            <a:endParaRPr lang="en-US" sz="2800" b="0" dirty="0" smtClean="0"/>
          </a:p>
          <a:p>
            <a:pPr>
              <a:spcBef>
                <a:spcPct val="50000"/>
              </a:spcBef>
            </a:pPr>
            <a:r>
              <a:rPr lang="en-US" sz="2800" b="0" dirty="0" smtClean="0"/>
              <a:t>Vulnerability Management Today &amp; Tomorrow</a:t>
            </a:r>
            <a:endParaRPr lang="en-US" sz="2800" b="0" dirty="0" smtClean="0"/>
          </a:p>
          <a:p>
            <a:pPr>
              <a:spcBef>
                <a:spcPct val="50000"/>
              </a:spcBef>
            </a:pPr>
            <a:r>
              <a:rPr lang="en-US" sz="2800" dirty="0" smtClean="0"/>
              <a:t>CORE Insight </a:t>
            </a:r>
            <a:r>
              <a:rPr lang="en-US" sz="2800" b="0" dirty="0" smtClean="0"/>
              <a:t>Demonstration </a:t>
            </a:r>
            <a:endParaRPr lang="en-US" sz="2800" b="0" dirty="0" smtClean="0"/>
          </a:p>
        </p:txBody>
      </p:sp>
      <p:sp>
        <p:nvSpPr>
          <p:cNvPr id="6" name="Slide Number Placeholder 9"/>
          <p:cNvSpPr>
            <a:spLocks noGrp="1"/>
          </p:cNvSpPr>
          <p:nvPr/>
        </p:nvSpPr>
        <p:spPr>
          <a:xfrm>
            <a:off x="949036" y="6526939"/>
            <a:ext cx="2133600" cy="2606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200" kern="1200" spc="300" smtClean="0">
                <a:solidFill>
                  <a:srgbClr val="D20025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05CC1B-0099-1A42-84CE-015761D4A0A7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752600"/>
            <a:ext cx="634238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42090" y="411612"/>
            <a:ext cx="8229600" cy="634366"/>
          </a:xfrm>
        </p:spPr>
        <p:txBody>
          <a:bodyPr>
            <a:noAutofit/>
          </a:bodyPr>
          <a:lstStyle/>
          <a:p>
            <a:r>
              <a:rPr lang="en-US" dirty="0" smtClean="0"/>
              <a:t>Is Vulnerability Management Broken? 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5715000" cy="4572000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sz="2800" i="1" dirty="0" smtClean="0"/>
              <a:t>“The </a:t>
            </a:r>
            <a:r>
              <a:rPr lang="en-US" sz="2800" i="1" dirty="0" smtClean="0"/>
              <a:t>definition of insanity is doing the same thing over and over and expecting different results.”</a:t>
            </a:r>
          </a:p>
          <a:p>
            <a:pPr>
              <a:spcBef>
                <a:spcPct val="50000"/>
              </a:spcBef>
              <a:buNone/>
            </a:pPr>
            <a:endParaRPr lang="en-US" sz="1000" i="1" dirty="0" smtClean="0"/>
          </a:p>
          <a:p>
            <a:pPr>
              <a:spcBef>
                <a:spcPct val="50000"/>
              </a:spcBef>
              <a:buNone/>
            </a:pPr>
            <a:r>
              <a:rPr lang="en-US" sz="2800" i="1" dirty="0" smtClean="0"/>
              <a:t>“Is it time to rethink the vulnerability management hamster wheel?”</a:t>
            </a:r>
          </a:p>
          <a:p>
            <a:pPr>
              <a:spcBef>
                <a:spcPct val="50000"/>
              </a:spcBef>
              <a:buNone/>
            </a:pPr>
            <a:endParaRPr lang="en-US" sz="1000" i="1" dirty="0" smtClean="0"/>
          </a:p>
          <a:p>
            <a:pPr>
              <a:spcBef>
                <a:spcPct val="50000"/>
              </a:spcBef>
              <a:buNone/>
            </a:pPr>
            <a:r>
              <a:rPr lang="en-US" sz="2800" i="1" dirty="0" smtClean="0"/>
              <a:t>“Shouldn’t we focus on Risk &amp; Threats rather than vulnerabilities?”</a:t>
            </a:r>
          </a:p>
          <a:p>
            <a:pPr>
              <a:spcBef>
                <a:spcPct val="50000"/>
              </a:spcBef>
              <a:buNone/>
            </a:pPr>
            <a:endParaRPr lang="en-US" sz="2800" dirty="0" smtClean="0"/>
          </a:p>
          <a:p>
            <a:pPr>
              <a:spcBef>
                <a:spcPct val="50000"/>
              </a:spcBef>
              <a:buNone/>
            </a:pPr>
            <a:endParaRPr lang="en-US" sz="2800" b="0" dirty="0" smtClean="0"/>
          </a:p>
        </p:txBody>
      </p:sp>
      <p:sp>
        <p:nvSpPr>
          <p:cNvPr id="6" name="Slide Number Placeholder 9"/>
          <p:cNvSpPr>
            <a:spLocks noGrp="1"/>
          </p:cNvSpPr>
          <p:nvPr/>
        </p:nvSpPr>
        <p:spPr>
          <a:xfrm>
            <a:off x="949036" y="6526939"/>
            <a:ext cx="2133600" cy="2606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200" kern="1200" spc="300" smtClean="0">
                <a:solidFill>
                  <a:srgbClr val="D20025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05CC1B-0099-1A42-84CE-015761D4A0A7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32772" name="Picture 4" descr="http://www.michelemolinaro.com/wp-content/uploads/2012/06/woman-on-hamster-whee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3276600"/>
            <a:ext cx="1289518" cy="1366218"/>
          </a:xfrm>
          <a:prstGeom prst="rect">
            <a:avLst/>
          </a:prstGeom>
          <a:noFill/>
        </p:spPr>
      </p:pic>
      <p:pic>
        <p:nvPicPr>
          <p:cNvPr id="32774" name="Picture 6" descr="http://fxgroundworks.com/blogs/wp-content/gallery/harmonic-pattern-statistical-reports/cartoon-information-overload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1676400"/>
            <a:ext cx="6477000" cy="4957341"/>
          </a:xfrm>
          <a:prstGeom prst="rect">
            <a:avLst/>
          </a:prstGeom>
          <a:noFill/>
        </p:spPr>
      </p:pic>
      <p:pic>
        <p:nvPicPr>
          <p:cNvPr id="32779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62800" y="1600200"/>
            <a:ext cx="1440767" cy="1616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81" name="Picture 13" descr="http://pndblog.typepad.com/.a/6a00e0099631d088330115704dac11970c-800wi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10400" y="4648200"/>
            <a:ext cx="1828800" cy="13716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Needs to Change and Why?</a:t>
            </a:r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81000" y="1600200"/>
            <a:ext cx="7467600" cy="236220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223838" marR="0" lvl="0" indent="-223838" algn="l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9C0000"/>
              </a:buClr>
              <a:buSzTx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Defend Your Data from Mutating Threats</a:t>
            </a:r>
          </a:p>
          <a:p>
            <a:pPr marL="223838" marR="0" lvl="0" indent="-223838" algn="l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9C0000"/>
              </a:buClr>
              <a:buSzTx/>
              <a:tabLst/>
              <a:defRPr/>
            </a:pPr>
            <a:r>
              <a:rPr kumimoji="0" lang="en-US" sz="2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Security Pro’s Have Yet to Adapt</a:t>
            </a:r>
            <a:r>
              <a:rPr kumimoji="0" lang="en-US" sz="2100" b="1" i="0" u="none" strike="noStrike" kern="1200" cap="none" spc="0" normalizeH="0" noProof="0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New Business Models &amp; Threats:</a:t>
            </a:r>
          </a:p>
          <a:p>
            <a:pPr marL="223838" marR="0" lvl="0" indent="-223838" algn="l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9C0000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sz="1700" baseline="0" dirty="0" smtClean="0">
                <a:solidFill>
                  <a:srgbClr val="666666"/>
                </a:solidFill>
              </a:rPr>
              <a:t>Legacy </a:t>
            </a:r>
            <a:r>
              <a:rPr lang="en-US" sz="1700" dirty="0" smtClean="0">
                <a:solidFill>
                  <a:srgbClr val="666666"/>
                </a:solidFill>
              </a:rPr>
              <a:t>Networks are Ill-Equipped for a Data-Centric World</a:t>
            </a:r>
          </a:p>
          <a:p>
            <a:pPr marL="223838" marR="0" lvl="0" indent="-223838" algn="l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9C000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Existing Vulnerability</a:t>
            </a:r>
            <a:r>
              <a:rPr kumimoji="0" lang="en-US" sz="1700" b="0" i="0" u="none" strike="noStrike" kern="1200" cap="none" spc="0" normalizeH="0" noProof="0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Management, Incident Management and </a:t>
            </a:r>
            <a:r>
              <a:rPr lang="en-US" sz="1700" dirty="0" smtClean="0">
                <a:solidFill>
                  <a:srgbClr val="666666"/>
                </a:solidFill>
              </a:rPr>
              <a:t>Forensic capabilities are </a:t>
            </a:r>
            <a:r>
              <a:rPr kumimoji="0" lang="en-US" sz="1700" b="0" i="0" u="none" strike="noStrike" kern="1200" cap="none" spc="0" normalizeH="0" noProof="0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insufficient for to detect, prioritize and address modern threats</a:t>
            </a:r>
          </a:p>
          <a:p>
            <a:pPr marL="223838" marR="0" lvl="0" indent="-223838" algn="l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9C0000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sz="1700" baseline="0" dirty="0" smtClean="0">
                <a:solidFill>
                  <a:srgbClr val="666666"/>
                </a:solidFill>
              </a:rPr>
              <a:t>Security Pro’s Need Situational Awareness and Actionable</a:t>
            </a:r>
            <a:r>
              <a:rPr lang="en-US" sz="1700" dirty="0" smtClean="0">
                <a:solidFill>
                  <a:srgbClr val="666666"/>
                </a:solidFill>
              </a:rPr>
              <a:t> Intelligence</a:t>
            </a:r>
          </a:p>
          <a:p>
            <a:pPr marL="223838" marR="0" lvl="0" indent="-223838" algn="ctr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9C0000"/>
              </a:buClr>
              <a:buSzTx/>
              <a:tabLst/>
              <a:defRPr/>
            </a:pPr>
            <a:r>
              <a:rPr kumimoji="0" lang="en-US" sz="2800" b="1" u="none" strike="noStrike" kern="1200" cap="none" spc="0" normalizeH="0" noProof="0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Security Architecture and Operations Playbook</a:t>
            </a:r>
          </a:p>
        </p:txBody>
      </p:sp>
      <p:pic>
        <p:nvPicPr>
          <p:cNvPr id="31746" name="Picture 2" descr="http://resources.troux.com/Portals/44608/images/forrester_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1524000"/>
            <a:ext cx="2081123" cy="685800"/>
          </a:xfrm>
          <a:prstGeom prst="rect">
            <a:avLst/>
          </a:prstGeom>
          <a:noFill/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3886200"/>
            <a:ext cx="5486400" cy="289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Needs to Change and Why?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805CC1B-0099-1A42-84CE-015761D4A0A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04800" y="1752600"/>
            <a:ext cx="7467600" cy="4343400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marL="223838" marR="0" lvl="0" indent="-223838" algn="l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9C0000"/>
              </a:buClr>
              <a:buSzTx/>
              <a:tabLst/>
              <a:defRPr/>
            </a:pPr>
            <a:r>
              <a:rPr kumimoji="0" lang="en-US" sz="5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Application Security Beyond 2012</a:t>
            </a:r>
          </a:p>
          <a:p>
            <a:pPr marL="223838" marR="0" lvl="0" indent="-223838" algn="l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9C0000"/>
              </a:buClr>
              <a:buSzTx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3838" marR="0" lvl="0" indent="-223838" algn="l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9C0000"/>
              </a:buClr>
              <a:buSzTx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Key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Findings:</a:t>
            </a:r>
          </a:p>
          <a:p>
            <a:pPr marL="223838" marR="0" lvl="0" indent="-223838" algn="l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9C0000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sz="2800" baseline="0" dirty="0" smtClean="0">
                <a:solidFill>
                  <a:srgbClr val="666666"/>
                </a:solidFill>
              </a:rPr>
              <a:t>Applications</a:t>
            </a:r>
            <a:r>
              <a:rPr lang="en-US" sz="2800" dirty="0" smtClean="0">
                <a:solidFill>
                  <a:srgbClr val="666666"/>
                </a:solidFill>
              </a:rPr>
              <a:t> and data are the main focus of modern cyber attacks</a:t>
            </a:r>
          </a:p>
          <a:p>
            <a:pPr marL="223838" marR="0" lvl="0" indent="-223838" algn="l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9C000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Existing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identity, endpoint and network security solutions are insufficient for their protection</a:t>
            </a:r>
          </a:p>
          <a:p>
            <a:pPr marL="223838" marR="0" lvl="0" indent="-223838" algn="l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9C0000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sz="2800" baseline="0" dirty="0" smtClean="0">
                <a:solidFill>
                  <a:srgbClr val="666666"/>
                </a:solidFill>
              </a:rPr>
              <a:t>The</a:t>
            </a:r>
            <a:r>
              <a:rPr lang="en-US" sz="2800" dirty="0" smtClean="0">
                <a:solidFill>
                  <a:srgbClr val="666666"/>
                </a:solidFill>
              </a:rPr>
              <a:t> changing nature of attacks from “mass” to advanced and targeted, require better technology and skills to detect and deter.</a:t>
            </a:r>
          </a:p>
          <a:p>
            <a:pPr marL="223838" marR="0" lvl="0" indent="-223838" algn="l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9C0000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sz="2800" b="1" i="1" u="none" strike="noStrike" kern="1200" cap="none" spc="0" normalizeH="0" baseline="0" noProof="0" dirty="0" smtClean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3838" marR="0" lvl="0" indent="-223838" algn="l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9C0000"/>
              </a:buClr>
              <a:buSzTx/>
              <a:tabLst/>
              <a:defRPr/>
            </a:pPr>
            <a:r>
              <a:rPr kumimoji="0" lang="en-US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Evolution</a:t>
            </a:r>
            <a:r>
              <a:rPr kumimoji="0" lang="en-US" sz="2800" b="1" u="none" strike="noStrike" kern="1200" cap="none" spc="0" normalizeH="0" noProof="0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Vector: Tearing Down Silos, Enabling Mass Security Adoption in 3 Directions</a:t>
            </a:r>
          </a:p>
          <a:p>
            <a:pPr marL="223838" indent="-223838" defTabSz="457200">
              <a:spcBef>
                <a:spcPct val="50000"/>
              </a:spcBef>
              <a:buClr>
                <a:srgbClr val="9C0000"/>
              </a:buCl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666666"/>
                </a:solidFill>
              </a:rPr>
              <a:t>Security Intelligence</a:t>
            </a:r>
          </a:p>
          <a:p>
            <a:pPr marL="223838" indent="-223838" defTabSz="457200">
              <a:spcBef>
                <a:spcPct val="50000"/>
              </a:spcBef>
              <a:buClr>
                <a:srgbClr val="9C0000"/>
              </a:buClr>
              <a:buFont typeface="Arial" pitchFamily="34" charset="0"/>
              <a:buChar char="•"/>
            </a:pPr>
            <a:r>
              <a:rPr kumimoji="0" lang="en-US" sz="2800" u="none" strike="noStrike" kern="1200" cap="none" spc="0" normalizeH="0" noProof="0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Security as a Service</a:t>
            </a:r>
          </a:p>
          <a:p>
            <a:pPr marL="223838" indent="-223838" defTabSz="457200">
              <a:spcBef>
                <a:spcPct val="50000"/>
              </a:spcBef>
              <a:buClr>
                <a:srgbClr val="9C0000"/>
              </a:buClr>
              <a:buFont typeface="Arial" pitchFamily="34" charset="0"/>
              <a:buChar char="•"/>
            </a:pPr>
            <a:r>
              <a:rPr lang="en-US" sz="2800" noProof="0" dirty="0" smtClean="0">
                <a:solidFill>
                  <a:srgbClr val="666666"/>
                </a:solidFill>
              </a:rPr>
              <a:t>The combination of security, development and operations into a </a:t>
            </a:r>
            <a:r>
              <a:rPr lang="en-US" sz="2800" i="1" noProof="0" dirty="0" smtClean="0">
                <a:solidFill>
                  <a:srgbClr val="666666"/>
                </a:solidFill>
              </a:rPr>
              <a:t>DevOpsSec</a:t>
            </a:r>
            <a:r>
              <a:rPr lang="en-US" sz="2800" noProof="0" dirty="0" smtClean="0">
                <a:solidFill>
                  <a:srgbClr val="666666"/>
                </a:solidFill>
              </a:rPr>
              <a:t> cycle</a:t>
            </a:r>
            <a:endParaRPr kumimoji="0" lang="en-US" sz="2800" u="none" strike="noStrike" kern="1200" cap="none" spc="0" normalizeH="0" baseline="0" noProof="0" dirty="0" smtClean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1600200"/>
            <a:ext cx="2076450" cy="572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Advancing the Vulnerability Management Approach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805CC1B-0099-1A42-84CE-015761D4A0A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81000" y="2362200"/>
            <a:ext cx="5257800" cy="38862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657600" y="2362200"/>
            <a:ext cx="5181600" cy="388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124200" y="2438400"/>
            <a:ext cx="2667000" cy="38862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3733800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Vulnerability Scanning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867400" y="3505200"/>
            <a:ext cx="251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Threat Modeling, Analysis, &amp; Risk Intelligence 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52800" y="3429000"/>
            <a:ext cx="2133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Vulnerability Validation, Consolidation &amp; Correlation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Vulnerability Management + Intelligence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2209800" y="2667000"/>
            <a:ext cx="4953000" cy="2895600"/>
          </a:xfrm>
          <a:prstGeom prst="ellipse">
            <a:avLst/>
          </a:prstGeom>
          <a:noFill/>
          <a:ln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762000" y="3200399"/>
            <a:ext cx="2743200" cy="1392019"/>
            <a:chOff x="533400" y="4191000"/>
            <a:chExt cx="2743200" cy="1546688"/>
          </a:xfrm>
        </p:grpSpPr>
        <p:sp>
          <p:nvSpPr>
            <p:cNvPr id="10" name="Oval 9"/>
            <p:cNvSpPr/>
            <p:nvPr/>
          </p:nvSpPr>
          <p:spPr>
            <a:xfrm>
              <a:off x="533400" y="4191000"/>
              <a:ext cx="2743200" cy="1524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C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33400" y="4267200"/>
              <a:ext cx="2743200" cy="14704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Consolidate</a:t>
              </a:r>
            </a:p>
            <a:p>
              <a:pPr algn="ctr"/>
              <a:endParaRPr lang="en-US" sz="1200" dirty="0" smtClean="0">
                <a:solidFill>
                  <a:srgbClr val="000000"/>
                </a:solidFill>
              </a:endParaRPr>
            </a:p>
            <a:p>
              <a:pPr algn="ctr"/>
              <a:r>
                <a:rPr lang="en-US" sz="1600" dirty="0" smtClean="0">
                  <a:solidFill>
                    <a:srgbClr val="000000"/>
                  </a:solidFill>
                </a:rPr>
                <a:t>Correlate Multi-Vector Vulnerability Data</a:t>
              </a:r>
              <a:endParaRPr lang="en-US" sz="1600" dirty="0" smtClean="0">
                <a:solidFill>
                  <a:srgbClr val="FF0000"/>
                </a:solidFill>
              </a:endParaRPr>
            </a:p>
            <a:p>
              <a:pPr algn="ctr"/>
              <a:endParaRPr lang="en-US" b="1" dirty="0" smtClean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352800" y="4038600"/>
            <a:ext cx="2743200" cy="1219200"/>
            <a:chOff x="3352800" y="4572000"/>
            <a:chExt cx="2743200" cy="1219200"/>
          </a:xfrm>
        </p:grpSpPr>
        <p:sp>
          <p:nvSpPr>
            <p:cNvPr id="11" name="Oval 10"/>
            <p:cNvSpPr/>
            <p:nvPr/>
          </p:nvSpPr>
          <p:spPr>
            <a:xfrm>
              <a:off x="3352800" y="4572000"/>
              <a:ext cx="2743200" cy="12192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C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505200" y="4648200"/>
              <a:ext cx="24384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Analyze</a:t>
              </a:r>
            </a:p>
            <a:p>
              <a:pPr algn="ctr"/>
              <a:endParaRPr lang="en-US" sz="1000" b="1" dirty="0" smtClean="0"/>
            </a:p>
            <a:p>
              <a:pPr algn="ctr"/>
              <a:r>
                <a:rPr lang="en-US" sz="1600" dirty="0" smtClean="0">
                  <a:solidFill>
                    <a:srgbClr val="000000"/>
                  </a:solidFill>
                </a:rPr>
                <a:t>Predict Material Risk</a:t>
              </a:r>
              <a:endParaRPr lang="en-US" sz="1000" b="1" dirty="0" smtClean="0"/>
            </a:p>
            <a:p>
              <a:pPr algn="ctr"/>
              <a:endParaRPr lang="en-US" sz="1200" dirty="0"/>
            </a:p>
          </p:txBody>
        </p:sp>
      </p:grpSp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3505200"/>
            <a:ext cx="2940246" cy="762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</p:pic>
      <p:grpSp>
        <p:nvGrpSpPr>
          <p:cNvPr id="19" name="Group 18"/>
          <p:cNvGrpSpPr/>
          <p:nvPr/>
        </p:nvGrpSpPr>
        <p:grpSpPr>
          <a:xfrm>
            <a:off x="5791200" y="3124200"/>
            <a:ext cx="2743200" cy="1447800"/>
            <a:chOff x="6096000" y="4038600"/>
            <a:chExt cx="2743200" cy="1676400"/>
          </a:xfrm>
        </p:grpSpPr>
        <p:sp>
          <p:nvSpPr>
            <p:cNvPr id="12" name="Oval 11"/>
            <p:cNvSpPr/>
            <p:nvPr/>
          </p:nvSpPr>
          <p:spPr>
            <a:xfrm>
              <a:off x="6096000" y="4038600"/>
              <a:ext cx="2743200" cy="16764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C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248400" y="4114800"/>
              <a:ext cx="2514600" cy="10640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Prioritize</a:t>
              </a:r>
            </a:p>
            <a:p>
              <a:pPr algn="ctr"/>
              <a:endParaRPr lang="en-US" sz="1000" b="1" dirty="0" smtClean="0"/>
            </a:p>
            <a:p>
              <a:pPr algn="ctr"/>
              <a:r>
                <a:rPr lang="en-US" sz="1600" dirty="0" smtClean="0">
                  <a:solidFill>
                    <a:srgbClr val="000000"/>
                  </a:solidFill>
                </a:rPr>
                <a:t>Continuously Monitor &amp; Assess Operational Threats </a:t>
              </a:r>
              <a:endParaRPr lang="en-US" sz="1600" b="1" dirty="0"/>
            </a:p>
          </p:txBody>
        </p:sp>
      </p:grpSp>
      <p:sp>
        <p:nvSpPr>
          <p:cNvPr id="21" name="Rounded Rectangle 20"/>
          <p:cNvSpPr/>
          <p:nvPr/>
        </p:nvSpPr>
        <p:spPr>
          <a:xfrm>
            <a:off x="3124200" y="2743200"/>
            <a:ext cx="2667000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Vulnerability Overload -  </a:t>
            </a:r>
          </a:p>
          <a:p>
            <a:pPr algn="ctr"/>
            <a:r>
              <a:rPr lang="en-US" sz="1600" b="1" i="1" u="sng" dirty="0" smtClean="0">
                <a:solidFill>
                  <a:schemeClr val="bg1"/>
                </a:solidFill>
              </a:rPr>
              <a:t>VALIDATION DEMANDING</a:t>
            </a:r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3124200" y="1981200"/>
            <a:ext cx="3124200" cy="6858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All Technical Data – </a:t>
            </a:r>
          </a:p>
          <a:p>
            <a:pPr algn="ctr"/>
            <a:r>
              <a:rPr lang="en-US" sz="1600" b="1" i="1" u="sng" dirty="0" smtClean="0">
                <a:solidFill>
                  <a:schemeClr val="bg1"/>
                </a:solidFill>
              </a:rPr>
              <a:t>NO BUSINESS INTELLIGENCE</a:t>
            </a:r>
            <a:endParaRPr lang="en-US" sz="1600" dirty="0" smtClean="0">
              <a:solidFill>
                <a:schemeClr val="bg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6096000" y="2743200"/>
            <a:ext cx="2743200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Dynamic Threat Landscape – </a:t>
            </a:r>
            <a:r>
              <a:rPr lang="en-US" sz="1600" b="1" i="1" u="sng" dirty="0" smtClean="0">
                <a:solidFill>
                  <a:schemeClr val="bg1"/>
                </a:solidFill>
              </a:rPr>
              <a:t>MAKES PREDICTING </a:t>
            </a:r>
          </a:p>
          <a:p>
            <a:pPr algn="ctr"/>
            <a:r>
              <a:rPr lang="en-US" sz="1600" b="1" i="1" u="sng" dirty="0" smtClean="0">
                <a:solidFill>
                  <a:schemeClr val="bg1"/>
                </a:solidFill>
              </a:rPr>
              <a:t>RISK IMPOSSIBLE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46994E-6 L -0.2875 -2.46994E-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4.95837E-6 L -0.00243 -0.25531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128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54394E-6 L 0.00243 -0.16652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21" grpId="0" animBg="1"/>
      <p:bldP spid="21" grpId="1" animBg="1"/>
      <p:bldP spid="21" grpId="2" animBg="1"/>
      <p:bldP spid="22" grpId="0" animBg="1"/>
      <p:bldP spid="22" grpId="1" animBg="1"/>
      <p:bldP spid="23" grpId="0" animBg="1"/>
      <p:bldP spid="23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Demonstration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929159" y="6506972"/>
            <a:ext cx="2133600" cy="260634"/>
          </a:xfrm>
          <a:prstGeom prst="rect">
            <a:avLst/>
          </a:prstGeom>
        </p:spPr>
        <p:txBody>
          <a:bodyPr/>
          <a:lstStyle/>
          <a:p>
            <a:fld id="{6805CC1B-0099-1A42-84CE-015761D4A0A7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066800" y="1600200"/>
            <a:ext cx="6629400" cy="4648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dirty="0" smtClean="0"/>
              <a:t>Thank You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5CC1B-0099-1A42-84CE-015761D4A0A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10600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40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7C7C7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6350" cmpd="sng">
          <a:solidFill>
            <a:srgbClr val="666666"/>
          </a:solidFill>
          <a:headEnd type="none" w="lg" len="med"/>
          <a:tailEnd type="none" w="lg" len="med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>
        <a:normAutofit fontScale="92500" lnSpcReduction="20000"/>
      </a:bodyPr>
      <a:lstStyle>
        <a:defPPr marL="223838" marR="0" indent="-223838" algn="l" defTabSz="457200" rtl="0" eaLnBrk="1" fontAlgn="auto" latinLnBrk="0" hangingPunct="1">
          <a:lnSpc>
            <a:spcPct val="100000"/>
          </a:lnSpc>
          <a:spcBef>
            <a:spcPct val="50000"/>
          </a:spcBef>
          <a:spcAft>
            <a:spcPts val="0"/>
          </a:spcAft>
          <a:buClr>
            <a:srgbClr val="9C0000"/>
          </a:buClr>
          <a:buSzTx/>
          <a:tabLst/>
          <a:defRPr kumimoji="0" sz="3300" b="1" i="0" u="none" strike="noStrike" kern="1200" cap="none" spc="0" normalizeH="0" baseline="0" noProof="0" dirty="0" smtClean="0">
            <a:ln>
              <a:noFill/>
            </a:ln>
            <a:solidFill>
              <a:srgbClr val="666666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6496</TotalTime>
  <Words>408</Words>
  <Application>Microsoft Office PowerPoint</Application>
  <PresentationFormat>On-screen Show (4:3)</PresentationFormat>
  <Paragraphs>70</Paragraphs>
  <Slides>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1_Office Theme</vt:lpstr>
      <vt:lpstr>    Intelligence Meets Vulnerability Management   NYC ISSA January 24, 2013</vt:lpstr>
      <vt:lpstr>Agenda </vt:lpstr>
      <vt:lpstr>Is Vulnerability Management Broken? </vt:lpstr>
      <vt:lpstr>What Needs to Change and Why?</vt:lpstr>
      <vt:lpstr>What Needs to Change and Why?</vt:lpstr>
      <vt:lpstr>Advancing the Vulnerability Management Approach</vt:lpstr>
      <vt:lpstr>Vulnerability Management + Intelligence</vt:lpstr>
      <vt:lpstr>Demonstration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Burd</dc:creator>
  <cp:lastModifiedBy>jdaly</cp:lastModifiedBy>
  <cp:revision>370</cp:revision>
  <dcterms:created xsi:type="dcterms:W3CDTF">2012-03-28T12:38:04Z</dcterms:created>
  <dcterms:modified xsi:type="dcterms:W3CDTF">2013-01-23T19:08:34Z</dcterms:modified>
</cp:coreProperties>
</file>