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  <p:sldMasterId id="2147483701" r:id="rId3"/>
    <p:sldMasterId id="2147483713" r:id="rId4"/>
    <p:sldMasterId id="2147483749" r:id="rId5"/>
    <p:sldMasterId id="2147483785" r:id="rId6"/>
    <p:sldMasterId id="2147483821" r:id="rId7"/>
  </p:sldMasterIdLst>
  <p:notesMasterIdLst>
    <p:notesMasterId r:id="rId18"/>
  </p:notesMasterIdLst>
  <p:sldIdLst>
    <p:sldId id="320" r:id="rId8"/>
    <p:sldId id="321" r:id="rId9"/>
    <p:sldId id="318" r:id="rId10"/>
    <p:sldId id="287" r:id="rId11"/>
    <p:sldId id="300" r:id="rId12"/>
    <p:sldId id="319" r:id="rId13"/>
    <p:sldId id="284" r:id="rId14"/>
    <p:sldId id="306" r:id="rId15"/>
    <p:sldId id="317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8F5"/>
    <a:srgbClr val="05DD3E"/>
    <a:srgbClr val="26FA5E"/>
    <a:srgbClr val="251C9C"/>
    <a:srgbClr val="1797D1"/>
    <a:srgbClr val="0AD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1799" autoAdjust="0"/>
  </p:normalViewPr>
  <p:slideViewPr>
    <p:cSldViewPr>
      <p:cViewPr>
        <p:scale>
          <a:sx n="80" d="100"/>
          <a:sy n="80" d="100"/>
        </p:scale>
        <p:origin x="-94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7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69CFE4-104C-4ED7-962B-2C0723A0180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BC0653-34C2-44CC-91BC-C836CBBA20EB}">
      <dgm:prSet phldrT="[Text]" custT="1"/>
      <dgm:spPr>
        <a:solidFill>
          <a:srgbClr val="251C9C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  </a:t>
          </a:r>
          <a:r>
            <a:rPr lang="en-US" sz="2400" b="1" dirty="0" smtClean="0">
              <a:solidFill>
                <a:schemeClr val="bg1"/>
              </a:solidFill>
            </a:rPr>
            <a:t>Certifications</a:t>
          </a:r>
          <a:endParaRPr lang="en-US" sz="2400" b="1" dirty="0">
            <a:solidFill>
              <a:schemeClr val="bg1"/>
            </a:solidFill>
          </a:endParaRPr>
        </a:p>
      </dgm:t>
    </dgm:pt>
    <dgm:pt modelId="{5DEFAFAF-1F30-469B-A2DD-884E5CAD980F}" type="parTrans" cxnId="{E52A2D57-6FC5-40B0-9F94-A22C82006485}">
      <dgm:prSet/>
      <dgm:spPr/>
      <dgm:t>
        <a:bodyPr/>
        <a:lstStyle/>
        <a:p>
          <a:endParaRPr lang="en-US"/>
        </a:p>
      </dgm:t>
    </dgm:pt>
    <dgm:pt modelId="{12C27761-F905-4268-B8EC-2CEAE9428779}" type="sibTrans" cxnId="{E52A2D57-6FC5-40B0-9F94-A22C82006485}">
      <dgm:prSet/>
      <dgm:spPr/>
      <dgm:t>
        <a:bodyPr/>
        <a:lstStyle/>
        <a:p>
          <a:endParaRPr lang="en-US"/>
        </a:p>
      </dgm:t>
    </dgm:pt>
    <dgm:pt modelId="{242420DB-3BBD-4BC7-AB11-470AE6EB6E40}">
      <dgm:prSet phldrT="[Text]" custT="1"/>
      <dgm:spPr>
        <a:solidFill>
          <a:srgbClr val="251C9C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Functional Experience</a:t>
          </a:r>
          <a:endParaRPr lang="en-US" sz="2400" b="1" dirty="0">
            <a:solidFill>
              <a:schemeClr val="bg1"/>
            </a:solidFill>
          </a:endParaRPr>
        </a:p>
      </dgm:t>
    </dgm:pt>
    <dgm:pt modelId="{E26132F6-B5E6-474A-B1DD-56A3371C1FF9}" type="parTrans" cxnId="{67ACE262-7643-4C11-A770-577F41C8659C}">
      <dgm:prSet/>
      <dgm:spPr/>
      <dgm:t>
        <a:bodyPr/>
        <a:lstStyle/>
        <a:p>
          <a:endParaRPr lang="en-US"/>
        </a:p>
      </dgm:t>
    </dgm:pt>
    <dgm:pt modelId="{215993A6-C7B6-4A14-8114-0D02518BF50A}" type="sibTrans" cxnId="{67ACE262-7643-4C11-A770-577F41C8659C}">
      <dgm:prSet/>
      <dgm:spPr/>
      <dgm:t>
        <a:bodyPr/>
        <a:lstStyle/>
        <a:p>
          <a:endParaRPr lang="en-US"/>
        </a:p>
      </dgm:t>
    </dgm:pt>
    <dgm:pt modelId="{7F68FEB7-A38E-4922-AEAA-A5C0AA32FB99}">
      <dgm:prSet phldrT="[Text]" custT="1"/>
      <dgm:spPr>
        <a:solidFill>
          <a:srgbClr val="251C9C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     </a:t>
          </a:r>
          <a:r>
            <a:rPr lang="en-US" sz="2400" b="1" dirty="0" smtClean="0">
              <a:solidFill>
                <a:schemeClr val="bg1"/>
              </a:solidFill>
            </a:rPr>
            <a:t>Other Differentiators</a:t>
          </a:r>
          <a:endParaRPr lang="en-US" sz="2400" b="1" dirty="0">
            <a:solidFill>
              <a:schemeClr val="bg1"/>
            </a:solidFill>
          </a:endParaRPr>
        </a:p>
      </dgm:t>
    </dgm:pt>
    <dgm:pt modelId="{C317F41B-F29D-4C51-972A-68BA5F8A987D}" type="parTrans" cxnId="{E159542B-6C27-4F82-B312-8FBF7013DE08}">
      <dgm:prSet/>
      <dgm:spPr/>
      <dgm:t>
        <a:bodyPr/>
        <a:lstStyle/>
        <a:p>
          <a:endParaRPr lang="en-US"/>
        </a:p>
      </dgm:t>
    </dgm:pt>
    <dgm:pt modelId="{55CEF6AD-1F8D-454C-9538-4889056908E2}" type="sibTrans" cxnId="{E159542B-6C27-4F82-B312-8FBF7013DE08}">
      <dgm:prSet/>
      <dgm:spPr/>
      <dgm:t>
        <a:bodyPr/>
        <a:lstStyle/>
        <a:p>
          <a:endParaRPr lang="en-US"/>
        </a:p>
      </dgm:t>
    </dgm:pt>
    <dgm:pt modelId="{4B9CC520-1B32-4B7B-BEB5-6283B6011030}" type="pres">
      <dgm:prSet presAssocID="{8C69CFE4-104C-4ED7-962B-2C0723A0180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657341F-CC5B-4AB1-B554-0779DF4784B7}" type="pres">
      <dgm:prSet presAssocID="{8C69CFE4-104C-4ED7-962B-2C0723A01805}" presName="Name1" presStyleCnt="0"/>
      <dgm:spPr/>
    </dgm:pt>
    <dgm:pt modelId="{6083BA86-C354-412A-A288-5A3BE373B59E}" type="pres">
      <dgm:prSet presAssocID="{8C69CFE4-104C-4ED7-962B-2C0723A01805}" presName="cycle" presStyleCnt="0"/>
      <dgm:spPr/>
    </dgm:pt>
    <dgm:pt modelId="{A1261694-4B57-4AA4-8EC8-3CC6DCD7D6A3}" type="pres">
      <dgm:prSet presAssocID="{8C69CFE4-104C-4ED7-962B-2C0723A01805}" presName="srcNode" presStyleLbl="node1" presStyleIdx="0" presStyleCnt="3"/>
      <dgm:spPr/>
    </dgm:pt>
    <dgm:pt modelId="{A09BA5CC-6A56-4DE2-8509-E6CE87DC6FEC}" type="pres">
      <dgm:prSet presAssocID="{8C69CFE4-104C-4ED7-962B-2C0723A01805}" presName="conn" presStyleLbl="parChTrans1D2" presStyleIdx="0" presStyleCnt="1"/>
      <dgm:spPr/>
      <dgm:t>
        <a:bodyPr/>
        <a:lstStyle/>
        <a:p>
          <a:endParaRPr lang="en-US"/>
        </a:p>
      </dgm:t>
    </dgm:pt>
    <dgm:pt modelId="{73C193FB-01EC-4D85-80DE-4D2175E0E33D}" type="pres">
      <dgm:prSet presAssocID="{8C69CFE4-104C-4ED7-962B-2C0723A01805}" presName="extraNode" presStyleLbl="node1" presStyleIdx="0" presStyleCnt="3"/>
      <dgm:spPr/>
    </dgm:pt>
    <dgm:pt modelId="{5268E0A0-C035-45B7-B8D4-9F000FCA6AEA}" type="pres">
      <dgm:prSet presAssocID="{8C69CFE4-104C-4ED7-962B-2C0723A01805}" presName="dstNode" presStyleLbl="node1" presStyleIdx="0" presStyleCnt="3"/>
      <dgm:spPr/>
    </dgm:pt>
    <dgm:pt modelId="{1847A451-2094-48A3-B43B-47CBD05CD550}" type="pres">
      <dgm:prSet presAssocID="{96BC0653-34C2-44CC-91BC-C836CBBA20EB}" presName="text_1" presStyleLbl="node1" presStyleIdx="0" presStyleCnt="3" custScaleX="73204" custLinFactNeighborX="-13561" custLinFactNeighborY="1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8600A-E3C8-451D-A97D-006088EB895C}" type="pres">
      <dgm:prSet presAssocID="{96BC0653-34C2-44CC-91BC-C836CBBA20EB}" presName="accent_1" presStyleCnt="0"/>
      <dgm:spPr/>
    </dgm:pt>
    <dgm:pt modelId="{F618EE75-325B-4DE6-A081-3EA55F7024DF}" type="pres">
      <dgm:prSet presAssocID="{96BC0653-34C2-44CC-91BC-C836CBBA20EB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E0266A3-554F-461F-82DB-9DC31CEF102E}" type="pres">
      <dgm:prSet presAssocID="{242420DB-3BBD-4BC7-AB11-470AE6EB6E40}" presName="text_2" presStyleLbl="node1" presStyleIdx="1" presStyleCnt="3" custScaleX="68877" custLinFactNeighborX="-12877" custLinFactNeighborY="7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C83C9-9A65-4ACD-A7CF-48FE98AA47AC}" type="pres">
      <dgm:prSet presAssocID="{242420DB-3BBD-4BC7-AB11-470AE6EB6E40}" presName="accent_2" presStyleCnt="0"/>
      <dgm:spPr/>
    </dgm:pt>
    <dgm:pt modelId="{5D15B77B-A9D3-4C60-A423-41752A7D0A3F}" type="pres">
      <dgm:prSet presAssocID="{242420DB-3BBD-4BC7-AB11-470AE6EB6E40}" presName="accentRepeatNode" presStyleLbl="solidFgAcc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A7643E6-C43B-4E23-B8BF-B2A650E7A0BD}" type="pres">
      <dgm:prSet presAssocID="{7F68FEB7-A38E-4922-AEAA-A5C0AA32FB99}" presName="text_3" presStyleLbl="node1" presStyleIdx="2" presStyleCnt="3" custScaleX="76335" custLinFactNeighborX="-15598" custLinFactNeighborY="14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DE95-DD1B-4696-9E27-FD41809D92BA}" type="pres">
      <dgm:prSet presAssocID="{7F68FEB7-A38E-4922-AEAA-A5C0AA32FB99}" presName="accent_3" presStyleCnt="0"/>
      <dgm:spPr/>
    </dgm:pt>
    <dgm:pt modelId="{9D6179A2-0F0C-416E-9051-1E56C2AE77D4}" type="pres">
      <dgm:prSet presAssocID="{7F68FEB7-A38E-4922-AEAA-A5C0AA32FB99}" presName="accentRepeatNode" presStyleLbl="solidFgAcc1" presStyleIdx="2" presStyleCnt="3" custLinFactNeighborX="5306" custLinFactNeighborY="601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E52A2D57-6FC5-40B0-9F94-A22C82006485}" srcId="{8C69CFE4-104C-4ED7-962B-2C0723A01805}" destId="{96BC0653-34C2-44CC-91BC-C836CBBA20EB}" srcOrd="0" destOrd="0" parTransId="{5DEFAFAF-1F30-469B-A2DD-884E5CAD980F}" sibTransId="{12C27761-F905-4268-B8EC-2CEAE9428779}"/>
    <dgm:cxn modelId="{E7643135-03EC-40FA-9675-99B36195D5B9}" type="presOf" srcId="{7F68FEB7-A38E-4922-AEAA-A5C0AA32FB99}" destId="{6A7643E6-C43B-4E23-B8BF-B2A650E7A0BD}" srcOrd="0" destOrd="0" presId="urn:microsoft.com/office/officeart/2008/layout/VerticalCurvedList"/>
    <dgm:cxn modelId="{39BC5D7B-46FF-44E9-86A5-4B5A6B6538CA}" type="presOf" srcId="{12C27761-F905-4268-B8EC-2CEAE9428779}" destId="{A09BA5CC-6A56-4DE2-8509-E6CE87DC6FEC}" srcOrd="0" destOrd="0" presId="urn:microsoft.com/office/officeart/2008/layout/VerticalCurvedList"/>
    <dgm:cxn modelId="{E159542B-6C27-4F82-B312-8FBF7013DE08}" srcId="{8C69CFE4-104C-4ED7-962B-2C0723A01805}" destId="{7F68FEB7-A38E-4922-AEAA-A5C0AA32FB99}" srcOrd="2" destOrd="0" parTransId="{C317F41B-F29D-4C51-972A-68BA5F8A987D}" sibTransId="{55CEF6AD-1F8D-454C-9538-4889056908E2}"/>
    <dgm:cxn modelId="{CE12EFBA-AED7-461F-B893-F6183A7CFF0C}" type="presOf" srcId="{8C69CFE4-104C-4ED7-962B-2C0723A01805}" destId="{4B9CC520-1B32-4B7B-BEB5-6283B6011030}" srcOrd="0" destOrd="0" presId="urn:microsoft.com/office/officeart/2008/layout/VerticalCurvedList"/>
    <dgm:cxn modelId="{494BF9A3-8F84-494B-B16C-52D18454ABFE}" type="presOf" srcId="{242420DB-3BBD-4BC7-AB11-470AE6EB6E40}" destId="{3E0266A3-554F-461F-82DB-9DC31CEF102E}" srcOrd="0" destOrd="0" presId="urn:microsoft.com/office/officeart/2008/layout/VerticalCurvedList"/>
    <dgm:cxn modelId="{67ACE262-7643-4C11-A770-577F41C8659C}" srcId="{8C69CFE4-104C-4ED7-962B-2C0723A01805}" destId="{242420DB-3BBD-4BC7-AB11-470AE6EB6E40}" srcOrd="1" destOrd="0" parTransId="{E26132F6-B5E6-474A-B1DD-56A3371C1FF9}" sibTransId="{215993A6-C7B6-4A14-8114-0D02518BF50A}"/>
    <dgm:cxn modelId="{0DB7D910-8CB6-477D-83CE-14E810A0B13E}" type="presOf" srcId="{96BC0653-34C2-44CC-91BC-C836CBBA20EB}" destId="{1847A451-2094-48A3-B43B-47CBD05CD550}" srcOrd="0" destOrd="0" presId="urn:microsoft.com/office/officeart/2008/layout/VerticalCurvedList"/>
    <dgm:cxn modelId="{65D46E68-6EC1-46F1-9B10-913D25BA897B}" type="presParOf" srcId="{4B9CC520-1B32-4B7B-BEB5-6283B6011030}" destId="{4657341F-CC5B-4AB1-B554-0779DF4784B7}" srcOrd="0" destOrd="0" presId="urn:microsoft.com/office/officeart/2008/layout/VerticalCurvedList"/>
    <dgm:cxn modelId="{831654B5-1EBA-4E9F-815B-7AB57B69C5BC}" type="presParOf" srcId="{4657341F-CC5B-4AB1-B554-0779DF4784B7}" destId="{6083BA86-C354-412A-A288-5A3BE373B59E}" srcOrd="0" destOrd="0" presId="urn:microsoft.com/office/officeart/2008/layout/VerticalCurvedList"/>
    <dgm:cxn modelId="{CB92B7FB-6948-4D8D-8D6A-300AC6CB22DC}" type="presParOf" srcId="{6083BA86-C354-412A-A288-5A3BE373B59E}" destId="{A1261694-4B57-4AA4-8EC8-3CC6DCD7D6A3}" srcOrd="0" destOrd="0" presId="urn:microsoft.com/office/officeart/2008/layout/VerticalCurvedList"/>
    <dgm:cxn modelId="{8DF104C4-1F41-4D62-B405-F3DE89FE632B}" type="presParOf" srcId="{6083BA86-C354-412A-A288-5A3BE373B59E}" destId="{A09BA5CC-6A56-4DE2-8509-E6CE87DC6FEC}" srcOrd="1" destOrd="0" presId="urn:microsoft.com/office/officeart/2008/layout/VerticalCurvedList"/>
    <dgm:cxn modelId="{B5FCD8E1-FFD7-4B04-BFA5-89715AC91F7A}" type="presParOf" srcId="{6083BA86-C354-412A-A288-5A3BE373B59E}" destId="{73C193FB-01EC-4D85-80DE-4D2175E0E33D}" srcOrd="2" destOrd="0" presId="urn:microsoft.com/office/officeart/2008/layout/VerticalCurvedList"/>
    <dgm:cxn modelId="{6EE8D0ED-8104-43CF-B4BD-425DA2A1C562}" type="presParOf" srcId="{6083BA86-C354-412A-A288-5A3BE373B59E}" destId="{5268E0A0-C035-45B7-B8D4-9F000FCA6AEA}" srcOrd="3" destOrd="0" presId="urn:microsoft.com/office/officeart/2008/layout/VerticalCurvedList"/>
    <dgm:cxn modelId="{1DFE575B-D2C5-422B-8020-93DCCC27990A}" type="presParOf" srcId="{4657341F-CC5B-4AB1-B554-0779DF4784B7}" destId="{1847A451-2094-48A3-B43B-47CBD05CD550}" srcOrd="1" destOrd="0" presId="urn:microsoft.com/office/officeart/2008/layout/VerticalCurvedList"/>
    <dgm:cxn modelId="{90CC3134-A3FB-4431-98A7-3AD829B50324}" type="presParOf" srcId="{4657341F-CC5B-4AB1-B554-0779DF4784B7}" destId="{CBC8600A-E3C8-451D-A97D-006088EB895C}" srcOrd="2" destOrd="0" presId="urn:microsoft.com/office/officeart/2008/layout/VerticalCurvedList"/>
    <dgm:cxn modelId="{9AA89713-F4F8-45FC-B0B5-8F220425F45D}" type="presParOf" srcId="{CBC8600A-E3C8-451D-A97D-006088EB895C}" destId="{F618EE75-325B-4DE6-A081-3EA55F7024DF}" srcOrd="0" destOrd="0" presId="urn:microsoft.com/office/officeart/2008/layout/VerticalCurvedList"/>
    <dgm:cxn modelId="{E9E2B4AA-F005-4E7A-B97C-FAAAAEB23204}" type="presParOf" srcId="{4657341F-CC5B-4AB1-B554-0779DF4784B7}" destId="{3E0266A3-554F-461F-82DB-9DC31CEF102E}" srcOrd="3" destOrd="0" presId="urn:microsoft.com/office/officeart/2008/layout/VerticalCurvedList"/>
    <dgm:cxn modelId="{745B524C-CA7F-4D69-A916-0CE60D53129C}" type="presParOf" srcId="{4657341F-CC5B-4AB1-B554-0779DF4784B7}" destId="{6DFC83C9-9A65-4ACD-A7CF-48FE98AA47AC}" srcOrd="4" destOrd="0" presId="urn:microsoft.com/office/officeart/2008/layout/VerticalCurvedList"/>
    <dgm:cxn modelId="{64508528-1867-45EC-A472-D51527D823AD}" type="presParOf" srcId="{6DFC83C9-9A65-4ACD-A7CF-48FE98AA47AC}" destId="{5D15B77B-A9D3-4C60-A423-41752A7D0A3F}" srcOrd="0" destOrd="0" presId="urn:microsoft.com/office/officeart/2008/layout/VerticalCurvedList"/>
    <dgm:cxn modelId="{189CEFA1-A69A-43A9-B86A-6AACFE38CD72}" type="presParOf" srcId="{4657341F-CC5B-4AB1-B554-0779DF4784B7}" destId="{6A7643E6-C43B-4E23-B8BF-B2A650E7A0BD}" srcOrd="5" destOrd="0" presId="urn:microsoft.com/office/officeart/2008/layout/VerticalCurvedList"/>
    <dgm:cxn modelId="{9365CC06-02BD-4011-ABAD-36BF5A0F8DC3}" type="presParOf" srcId="{4657341F-CC5B-4AB1-B554-0779DF4784B7}" destId="{5017DE95-DD1B-4696-9E27-FD41809D92BA}" srcOrd="6" destOrd="0" presId="urn:microsoft.com/office/officeart/2008/layout/VerticalCurvedList"/>
    <dgm:cxn modelId="{8727F6F1-8E40-4B92-BB9D-828070248BBA}" type="presParOf" srcId="{5017DE95-DD1B-4696-9E27-FD41809D92BA}" destId="{9D6179A2-0F0C-416E-9051-1E56C2AE77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BA5CC-6A56-4DE2-8509-E6CE87DC6FEC}">
      <dsp:nvSpPr>
        <dsp:cNvPr id="0" name=""/>
        <dsp:cNvSpPr/>
      </dsp:nvSpPr>
      <dsp:spPr>
        <a:xfrm>
          <a:off x="-3067872" y="-528457"/>
          <a:ext cx="4097947" cy="4097947"/>
        </a:xfrm>
        <a:prstGeom prst="blockArc">
          <a:avLst>
            <a:gd name="adj1" fmla="val 18900000"/>
            <a:gd name="adj2" fmla="val 2700000"/>
            <a:gd name="adj3" fmla="val 52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7A451-2094-48A3-B43B-47CBD05CD550}">
      <dsp:nvSpPr>
        <dsp:cNvPr id="0" name=""/>
        <dsp:cNvSpPr/>
      </dsp:nvSpPr>
      <dsp:spPr>
        <a:xfrm>
          <a:off x="783958" y="315117"/>
          <a:ext cx="4566959" cy="608206"/>
        </a:xfrm>
        <a:prstGeom prst="rect">
          <a:avLst/>
        </a:prstGeom>
        <a:solidFill>
          <a:srgbClr val="251C9C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76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  </a:t>
          </a:r>
          <a:r>
            <a:rPr lang="en-US" sz="2400" b="1" kern="1200" dirty="0" smtClean="0">
              <a:solidFill>
                <a:schemeClr val="bg1"/>
              </a:solidFill>
            </a:rPr>
            <a:t>Certifications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783958" y="315117"/>
        <a:ext cx="4566959" cy="608206"/>
      </dsp:txXfrm>
    </dsp:sp>
    <dsp:sp modelId="{F618EE75-325B-4DE6-A081-3EA55F7024DF}">
      <dsp:nvSpPr>
        <dsp:cNvPr id="0" name=""/>
        <dsp:cNvSpPr/>
      </dsp:nvSpPr>
      <dsp:spPr>
        <a:xfrm>
          <a:off x="413998" y="228077"/>
          <a:ext cx="760258" cy="7602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266A3-554F-461F-82DB-9DC31CEF102E}">
      <dsp:nvSpPr>
        <dsp:cNvPr id="0" name=""/>
        <dsp:cNvSpPr/>
      </dsp:nvSpPr>
      <dsp:spPr>
        <a:xfrm>
          <a:off x="1176752" y="1259364"/>
          <a:ext cx="4144736" cy="608206"/>
        </a:xfrm>
        <a:prstGeom prst="rect">
          <a:avLst/>
        </a:prstGeom>
        <a:solidFill>
          <a:srgbClr val="251C9C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76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Functional Experience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1176752" y="1259364"/>
        <a:ext cx="4144736" cy="608206"/>
      </dsp:txXfrm>
    </dsp:sp>
    <dsp:sp modelId="{5D15B77B-A9D3-4C60-A423-41752A7D0A3F}">
      <dsp:nvSpPr>
        <dsp:cNvPr id="0" name=""/>
        <dsp:cNvSpPr/>
      </dsp:nvSpPr>
      <dsp:spPr>
        <a:xfrm>
          <a:off x="635081" y="1140387"/>
          <a:ext cx="760258" cy="76025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643E6-C43B-4E23-B8BF-B2A650E7A0BD}">
      <dsp:nvSpPr>
        <dsp:cNvPr id="0" name=""/>
        <dsp:cNvSpPr/>
      </dsp:nvSpPr>
      <dsp:spPr>
        <a:xfrm>
          <a:off x="559209" y="2215105"/>
          <a:ext cx="4762292" cy="608206"/>
        </a:xfrm>
        <a:prstGeom prst="rect">
          <a:avLst/>
        </a:prstGeom>
        <a:solidFill>
          <a:srgbClr val="251C9C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76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     </a:t>
          </a:r>
          <a:r>
            <a:rPr lang="en-US" sz="2400" b="1" kern="1200" dirty="0" smtClean="0">
              <a:solidFill>
                <a:schemeClr val="bg1"/>
              </a:solidFill>
            </a:rPr>
            <a:t>Other Differentiators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559209" y="2215105"/>
        <a:ext cx="4762292" cy="608206"/>
      </dsp:txXfrm>
    </dsp:sp>
    <dsp:sp modelId="{9D6179A2-0F0C-416E-9051-1E56C2AE77D4}">
      <dsp:nvSpPr>
        <dsp:cNvPr id="0" name=""/>
        <dsp:cNvSpPr/>
      </dsp:nvSpPr>
      <dsp:spPr>
        <a:xfrm>
          <a:off x="454337" y="2098456"/>
          <a:ext cx="760258" cy="76025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CDB35-D362-48AB-BB20-584A98C9C8E6}" type="datetimeFigureOut">
              <a:rPr lang="en-US" smtClean="0"/>
              <a:t>5/15/2012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0B4B9-1CCB-4E86-A7A2-0799A84932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2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25FB8-C024-457C-A95E-15E70A0C134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69367" name="Rectangle 2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600701" y="4586956"/>
            <a:ext cx="5556482" cy="95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 anchor="ctr">
            <a:spAutoFit/>
          </a:bodyPr>
          <a:lstStyle/>
          <a:p>
            <a:pPr>
              <a:buClr>
                <a:schemeClr val="tx1"/>
              </a:buClr>
            </a:pPr>
            <a:r>
              <a:rPr lang="en-US" sz="1400" b="1" dirty="0"/>
              <a:t>Booz Allen Hamilton Standard Colors</a:t>
            </a:r>
            <a:endParaRPr lang="en-US" sz="1400" dirty="0"/>
          </a:p>
          <a:p>
            <a:pPr>
              <a:buClr>
                <a:schemeClr val="tx1"/>
              </a:buClr>
            </a:pPr>
            <a:r>
              <a:rPr lang="en-US" sz="1400" dirty="0"/>
              <a:t>Colors should be used in the color pairs whenever possible. Do not mix and match colors, use pairs together as shown.</a:t>
            </a:r>
          </a:p>
          <a:p>
            <a:pPr>
              <a:buClr>
                <a:schemeClr val="tx1"/>
              </a:buClr>
            </a:pPr>
            <a:r>
              <a:rPr lang="en-US" sz="1400" dirty="0"/>
              <a:t>Black, White and Gray can be used with any of the other colors.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675789" y="6567541"/>
            <a:ext cx="678917" cy="682973"/>
          </a:xfrm>
          <a:prstGeom prst="rect">
            <a:avLst/>
          </a:prstGeom>
          <a:solidFill>
            <a:srgbClr val="36015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288" tIns="45144" rIns="90288" bIns="45144" anchor="ctr"/>
          <a:lstStyle/>
          <a:p>
            <a:endParaRPr lang="en-US" dirty="0"/>
          </a:p>
        </p:txBody>
      </p:sp>
      <p:sp>
        <p:nvSpPr>
          <p:cNvPr id="569350" name="Rectangle 6"/>
          <p:cNvSpPr>
            <a:spLocks noChangeArrowheads="1"/>
          </p:cNvSpPr>
          <p:nvPr/>
        </p:nvSpPr>
        <p:spPr bwMode="auto">
          <a:xfrm>
            <a:off x="1019940" y="7055827"/>
            <a:ext cx="678917" cy="681404"/>
          </a:xfrm>
          <a:prstGeom prst="rect">
            <a:avLst/>
          </a:prstGeom>
          <a:solidFill>
            <a:srgbClr val="F205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288" tIns="45144" rIns="90288" bIns="45144" anchor="ctr"/>
          <a:lstStyle/>
          <a:p>
            <a:endParaRPr lang="en-US" dirty="0"/>
          </a:p>
        </p:txBody>
      </p:sp>
      <p:sp>
        <p:nvSpPr>
          <p:cNvPr id="569351" name="Rectangle 7"/>
          <p:cNvSpPr>
            <a:spLocks noChangeArrowheads="1"/>
          </p:cNvSpPr>
          <p:nvPr/>
        </p:nvSpPr>
        <p:spPr bwMode="auto">
          <a:xfrm>
            <a:off x="1863112" y="6567541"/>
            <a:ext cx="678917" cy="682973"/>
          </a:xfrm>
          <a:prstGeom prst="rect">
            <a:avLst/>
          </a:prstGeom>
          <a:solidFill>
            <a:srgbClr val="0F431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288" tIns="45144" rIns="90288" bIns="45144" anchor="ctr"/>
          <a:lstStyle/>
          <a:p>
            <a:endParaRPr lang="en-US" dirty="0"/>
          </a:p>
        </p:txBody>
      </p:sp>
      <p:sp>
        <p:nvSpPr>
          <p:cNvPr id="569352" name="Rectangle 8"/>
          <p:cNvSpPr>
            <a:spLocks noChangeArrowheads="1"/>
          </p:cNvSpPr>
          <p:nvPr/>
        </p:nvSpPr>
        <p:spPr bwMode="auto">
          <a:xfrm>
            <a:off x="2216649" y="7055827"/>
            <a:ext cx="678917" cy="681404"/>
          </a:xfrm>
          <a:prstGeom prst="rect">
            <a:avLst/>
          </a:prstGeom>
          <a:solidFill>
            <a:srgbClr val="E8F4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288" tIns="45144" rIns="90288" bIns="45144" anchor="ctr"/>
          <a:lstStyle/>
          <a:p>
            <a:endParaRPr lang="en-US" dirty="0"/>
          </a:p>
        </p:txBody>
      </p:sp>
      <p:sp>
        <p:nvSpPr>
          <p:cNvPr id="569353" name="Rectangle 9"/>
          <p:cNvSpPr>
            <a:spLocks noChangeArrowheads="1"/>
          </p:cNvSpPr>
          <p:nvPr/>
        </p:nvSpPr>
        <p:spPr bwMode="auto">
          <a:xfrm>
            <a:off x="3106749" y="6567541"/>
            <a:ext cx="680482" cy="682973"/>
          </a:xfrm>
          <a:prstGeom prst="rect">
            <a:avLst/>
          </a:prstGeom>
          <a:solidFill>
            <a:srgbClr val="0B1F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288" tIns="45144" rIns="90288" bIns="45144" anchor="ctr"/>
          <a:lstStyle/>
          <a:p>
            <a:endParaRPr lang="en-US" dirty="0"/>
          </a:p>
        </p:txBody>
      </p:sp>
      <p:sp>
        <p:nvSpPr>
          <p:cNvPr id="569354" name="Rectangle 10"/>
          <p:cNvSpPr>
            <a:spLocks noChangeArrowheads="1"/>
          </p:cNvSpPr>
          <p:nvPr/>
        </p:nvSpPr>
        <p:spPr bwMode="auto">
          <a:xfrm>
            <a:off x="3441515" y="7055827"/>
            <a:ext cx="678917" cy="681404"/>
          </a:xfrm>
          <a:prstGeom prst="rect">
            <a:avLst/>
          </a:prstGeom>
          <a:solidFill>
            <a:srgbClr val="7ECC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288" tIns="45144" rIns="90288" bIns="45144" anchor="ctr"/>
          <a:lstStyle/>
          <a:p>
            <a:endParaRPr lang="en-US" dirty="0"/>
          </a:p>
        </p:txBody>
      </p:sp>
      <p:sp>
        <p:nvSpPr>
          <p:cNvPr id="569355" name="Rectangle 11"/>
          <p:cNvSpPr>
            <a:spLocks noChangeArrowheads="1"/>
          </p:cNvSpPr>
          <p:nvPr/>
        </p:nvSpPr>
        <p:spPr bwMode="auto">
          <a:xfrm>
            <a:off x="5482960" y="6567541"/>
            <a:ext cx="677352" cy="682973"/>
          </a:xfrm>
          <a:prstGeom prst="rect">
            <a:avLst/>
          </a:prstGeom>
          <a:solidFill>
            <a:srgbClr val="9E9E9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288" tIns="45144" rIns="90288" bIns="45144" anchor="ctr"/>
          <a:lstStyle/>
          <a:p>
            <a:endParaRPr lang="en-US" dirty="0"/>
          </a:p>
        </p:txBody>
      </p:sp>
      <p:sp>
        <p:nvSpPr>
          <p:cNvPr id="569356" name="Rectangle 12"/>
          <p:cNvSpPr>
            <a:spLocks noChangeArrowheads="1"/>
          </p:cNvSpPr>
          <p:nvPr/>
        </p:nvSpPr>
        <p:spPr bwMode="auto">
          <a:xfrm>
            <a:off x="4295636" y="6567541"/>
            <a:ext cx="677353" cy="68297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288" tIns="45144" rIns="90288" bIns="45144" anchor="ctr"/>
          <a:lstStyle/>
          <a:p>
            <a:endParaRPr lang="en-US" dirty="0"/>
          </a:p>
        </p:txBody>
      </p:sp>
      <p:sp>
        <p:nvSpPr>
          <p:cNvPr id="569357" name="Rectangle 13"/>
          <p:cNvSpPr>
            <a:spLocks noChangeArrowheads="1"/>
          </p:cNvSpPr>
          <p:nvPr/>
        </p:nvSpPr>
        <p:spPr bwMode="auto">
          <a:xfrm>
            <a:off x="4628838" y="7055827"/>
            <a:ext cx="678917" cy="6814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288" tIns="45144" rIns="90288" bIns="45144" anchor="ctr"/>
          <a:lstStyle/>
          <a:p>
            <a:endParaRPr lang="en-US" dirty="0"/>
          </a:p>
        </p:txBody>
      </p:sp>
      <p:sp>
        <p:nvSpPr>
          <p:cNvPr id="569358" name="Text Box 14"/>
          <p:cNvSpPr txBox="1">
            <a:spLocks noChangeArrowheads="1"/>
          </p:cNvSpPr>
          <p:nvPr/>
        </p:nvSpPr>
        <p:spPr bwMode="auto">
          <a:xfrm>
            <a:off x="705511" y="5801155"/>
            <a:ext cx="757133" cy="70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 anchor="b">
            <a:spAutoFit/>
          </a:bodyPr>
          <a:lstStyle/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Purple </a:t>
            </a:r>
            <a:br>
              <a:rPr lang="en-US" sz="800" dirty="0"/>
            </a:br>
            <a:r>
              <a:rPr lang="en-US" sz="800" dirty="0"/>
              <a:t>Pantone 2765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R	12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G	4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B	79</a:t>
            </a:r>
          </a:p>
        </p:txBody>
      </p:sp>
      <p:sp>
        <p:nvSpPr>
          <p:cNvPr id="569359" name="Text Box 15"/>
          <p:cNvSpPr txBox="1">
            <a:spLocks noChangeArrowheads="1"/>
          </p:cNvSpPr>
          <p:nvPr/>
        </p:nvSpPr>
        <p:spPr bwMode="auto">
          <a:xfrm>
            <a:off x="1867804" y="5678045"/>
            <a:ext cx="757133" cy="82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 anchor="b">
            <a:spAutoFit/>
          </a:bodyPr>
          <a:lstStyle/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Green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357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R	15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G	67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B	24</a:t>
            </a:r>
          </a:p>
        </p:txBody>
      </p:sp>
      <p:sp>
        <p:nvSpPr>
          <p:cNvPr id="569360" name="Text Box 16"/>
          <p:cNvSpPr txBox="1">
            <a:spLocks noChangeArrowheads="1"/>
          </p:cNvSpPr>
          <p:nvPr/>
        </p:nvSpPr>
        <p:spPr bwMode="auto">
          <a:xfrm>
            <a:off x="3123957" y="5678045"/>
            <a:ext cx="757133" cy="82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 anchor="b">
            <a:spAutoFit/>
          </a:bodyPr>
          <a:lstStyle/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Blue </a:t>
            </a:r>
            <a:br>
              <a:rPr lang="en-US" sz="800" dirty="0"/>
            </a:br>
            <a:r>
              <a:rPr lang="en-US" sz="800" dirty="0"/>
              <a:t>Pantone 2</a:t>
            </a:r>
            <a:br>
              <a:rPr lang="en-US" sz="800" dirty="0"/>
            </a:br>
            <a:r>
              <a:rPr lang="en-US" sz="800" dirty="0"/>
              <a:t>88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R	11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G	31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B	101</a:t>
            </a:r>
          </a:p>
        </p:txBody>
      </p:sp>
      <p:sp>
        <p:nvSpPr>
          <p:cNvPr id="569361" name="Text Box 17"/>
          <p:cNvSpPr txBox="1">
            <a:spLocks noChangeArrowheads="1"/>
          </p:cNvSpPr>
          <p:nvPr/>
        </p:nvSpPr>
        <p:spPr bwMode="auto">
          <a:xfrm>
            <a:off x="4312845" y="6293599"/>
            <a:ext cx="758697" cy="21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 anchor="b">
            <a:spAutoFit/>
          </a:bodyPr>
          <a:lstStyle/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Black </a:t>
            </a:r>
          </a:p>
        </p:txBody>
      </p:sp>
      <p:sp>
        <p:nvSpPr>
          <p:cNvPr id="569362" name="Text Box 18"/>
          <p:cNvSpPr txBox="1">
            <a:spLocks noChangeArrowheads="1"/>
          </p:cNvSpPr>
          <p:nvPr/>
        </p:nvSpPr>
        <p:spPr bwMode="auto">
          <a:xfrm>
            <a:off x="5473574" y="5801156"/>
            <a:ext cx="758697" cy="70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 anchor="b">
            <a:spAutoFit/>
          </a:bodyPr>
          <a:lstStyle/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Pantone Cool Gray 6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R	158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G	158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B	158</a:t>
            </a:r>
          </a:p>
        </p:txBody>
      </p:sp>
      <p:sp>
        <p:nvSpPr>
          <p:cNvPr id="569363" name="Text Box 19"/>
          <p:cNvSpPr txBox="1">
            <a:spLocks noChangeArrowheads="1"/>
          </p:cNvSpPr>
          <p:nvPr/>
        </p:nvSpPr>
        <p:spPr bwMode="auto">
          <a:xfrm>
            <a:off x="1052792" y="7803173"/>
            <a:ext cx="758697" cy="82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>
            <a:spAutoFit/>
          </a:bodyPr>
          <a:lstStyle/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Red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485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R	252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G	5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B	14</a:t>
            </a:r>
          </a:p>
        </p:txBody>
      </p:sp>
      <p:sp>
        <p:nvSpPr>
          <p:cNvPr id="569364" name="Text Box 20"/>
          <p:cNvSpPr txBox="1">
            <a:spLocks noChangeArrowheads="1"/>
          </p:cNvSpPr>
          <p:nvPr/>
        </p:nvSpPr>
        <p:spPr bwMode="auto">
          <a:xfrm>
            <a:off x="2215084" y="7803173"/>
            <a:ext cx="758698" cy="70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>
            <a:spAutoFit/>
          </a:bodyPr>
          <a:lstStyle/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Yellow </a:t>
            </a:r>
            <a:br>
              <a:rPr lang="en-US" sz="800" dirty="0"/>
            </a:br>
            <a:r>
              <a:rPr lang="en-US" sz="800" dirty="0"/>
              <a:t>Pantone 3965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R	232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G	244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B	4</a:t>
            </a:r>
          </a:p>
        </p:txBody>
      </p:sp>
      <p:sp>
        <p:nvSpPr>
          <p:cNvPr id="569365" name="Text Box 21"/>
          <p:cNvSpPr txBox="1">
            <a:spLocks noChangeArrowheads="1"/>
          </p:cNvSpPr>
          <p:nvPr/>
        </p:nvSpPr>
        <p:spPr bwMode="auto">
          <a:xfrm>
            <a:off x="3471238" y="7803173"/>
            <a:ext cx="758697" cy="82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>
            <a:spAutoFit/>
          </a:bodyPr>
          <a:lstStyle/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Aqua </a:t>
            </a:r>
            <a:br>
              <a:rPr lang="en-US" sz="800" dirty="0"/>
            </a:br>
            <a:r>
              <a:rPr lang="en-US" sz="800" dirty="0"/>
              <a:t>Pantone </a:t>
            </a:r>
            <a:br>
              <a:rPr lang="en-US" sz="800" dirty="0"/>
            </a:br>
            <a:r>
              <a:rPr lang="en-US" sz="800" dirty="0"/>
              <a:t>319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R	126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G	204</a:t>
            </a:r>
          </a:p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B	189</a:t>
            </a:r>
          </a:p>
        </p:txBody>
      </p:sp>
      <p:sp>
        <p:nvSpPr>
          <p:cNvPr id="569366" name="Text Box 22"/>
          <p:cNvSpPr txBox="1">
            <a:spLocks noChangeArrowheads="1"/>
          </p:cNvSpPr>
          <p:nvPr/>
        </p:nvSpPr>
        <p:spPr bwMode="auto">
          <a:xfrm>
            <a:off x="4660125" y="7803174"/>
            <a:ext cx="758697" cy="21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288" tIns="45144" rIns="90288" bIns="45144">
            <a:spAutoFit/>
          </a:bodyPr>
          <a:lstStyle/>
          <a:p>
            <a:pPr>
              <a:buClr>
                <a:schemeClr val="tx1"/>
              </a:buClr>
              <a:tabLst>
                <a:tab pos="567434" algn="r"/>
              </a:tabLst>
            </a:pPr>
            <a:r>
              <a:rPr lang="en-US" sz="800" dirty="0"/>
              <a:t>White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0B4B9-1CCB-4E86-A7A2-0799A84932C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0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0B4B9-1CCB-4E86-A7A2-0799A84932C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1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15" name="Picture 1091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389"/>
            <a:ext cx="9144000" cy="530225"/>
          </a:xfrm>
          <a:prstGeom prst="rect">
            <a:avLst/>
          </a:prstGeom>
          <a:noFill/>
        </p:spPr>
      </p:pic>
      <p:pic>
        <p:nvPicPr>
          <p:cNvPr id="514116" name="Picture 1092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93" y="6237477"/>
            <a:ext cx="2524201" cy="465137"/>
          </a:xfrm>
          <a:prstGeom prst="rect">
            <a:avLst/>
          </a:prstGeom>
          <a:noFill/>
        </p:spPr>
      </p:pic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477581" y="2743200"/>
            <a:ext cx="6191769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477581" y="1219200"/>
            <a:ext cx="6191769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80" name="Line 1056"/>
          <p:cNvSpPr>
            <a:spLocks noChangeShapeType="1"/>
          </p:cNvSpPr>
          <p:nvPr/>
        </p:nvSpPr>
        <p:spPr bwMode="auto">
          <a:xfrm>
            <a:off x="1313406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14104" name="Text Box 1080"/>
          <p:cNvSpPr txBox="1">
            <a:spLocks noChangeArrowheads="1"/>
          </p:cNvSpPr>
          <p:nvPr/>
        </p:nvSpPr>
        <p:spPr bwMode="auto">
          <a:xfrm>
            <a:off x="8654063" y="6715314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7B2207B-DE50-401E-A5A2-AC00F6178D3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4105" name="Rectangle 108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55608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50502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9116" y="381000"/>
            <a:ext cx="20756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166" y="381000"/>
            <a:ext cx="608622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056879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15" name="Picture 1091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383"/>
            <a:ext cx="9144000" cy="530225"/>
          </a:xfrm>
          <a:prstGeom prst="rect">
            <a:avLst/>
          </a:prstGeom>
          <a:noFill/>
        </p:spPr>
      </p:pic>
      <p:pic>
        <p:nvPicPr>
          <p:cNvPr id="514116" name="Picture 1092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90" y="6237471"/>
            <a:ext cx="2524201" cy="465137"/>
          </a:xfrm>
          <a:prstGeom prst="rect">
            <a:avLst/>
          </a:prstGeom>
          <a:noFill/>
        </p:spPr>
      </p:pic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477581" y="2743200"/>
            <a:ext cx="6191769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477581" y="1219200"/>
            <a:ext cx="6191769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80" name="Line 1056"/>
          <p:cNvSpPr>
            <a:spLocks noChangeShapeType="1"/>
          </p:cNvSpPr>
          <p:nvPr/>
        </p:nvSpPr>
        <p:spPr bwMode="auto">
          <a:xfrm>
            <a:off x="1313406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14104" name="Text Box 1080"/>
          <p:cNvSpPr txBox="1">
            <a:spLocks noChangeArrowheads="1"/>
          </p:cNvSpPr>
          <p:nvPr/>
        </p:nvSpPr>
        <p:spPr bwMode="auto">
          <a:xfrm>
            <a:off x="8654063" y="6715308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7B2207B-DE50-401E-A5A2-AC00F6178D3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4105" name="Rectangle 108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556089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841169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7083"/>
            <a:ext cx="77719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695142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24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36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17825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38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7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7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82767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337043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405975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0" y="273050"/>
            <a:ext cx="300793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72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50" y="1435103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63429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841169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32" y="4800600"/>
            <a:ext cx="548522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32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32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250733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505024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9116" y="381000"/>
            <a:ext cx="20756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166" y="381000"/>
            <a:ext cx="608622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05687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15" name="Picture 1091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373"/>
            <a:ext cx="9144000" cy="530225"/>
          </a:xfrm>
          <a:prstGeom prst="rect">
            <a:avLst/>
          </a:prstGeom>
          <a:noFill/>
        </p:spPr>
      </p:pic>
      <p:pic>
        <p:nvPicPr>
          <p:cNvPr id="514116" name="Picture 1092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85" y="6237461"/>
            <a:ext cx="2524201" cy="465137"/>
          </a:xfrm>
          <a:prstGeom prst="rect">
            <a:avLst/>
          </a:prstGeom>
          <a:noFill/>
        </p:spPr>
      </p:pic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477581" y="2743200"/>
            <a:ext cx="6191769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477581" y="1219200"/>
            <a:ext cx="6191769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80" name="Line 1056"/>
          <p:cNvSpPr>
            <a:spLocks noChangeShapeType="1"/>
          </p:cNvSpPr>
          <p:nvPr/>
        </p:nvSpPr>
        <p:spPr bwMode="auto">
          <a:xfrm>
            <a:off x="1313406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14104" name="Text Box 1080"/>
          <p:cNvSpPr txBox="1">
            <a:spLocks noChangeArrowheads="1"/>
          </p:cNvSpPr>
          <p:nvPr/>
        </p:nvSpPr>
        <p:spPr bwMode="auto">
          <a:xfrm>
            <a:off x="8654063" y="6715298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7B2207B-DE50-401E-A5A2-AC00F6178D3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4105" name="Rectangle 108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896809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125552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7073"/>
            <a:ext cx="77719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410809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24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36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4614331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33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7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7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371945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506539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76871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7089"/>
            <a:ext cx="77719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695142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0" y="273050"/>
            <a:ext cx="300793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72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50" y="1435103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5897196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27" y="4800600"/>
            <a:ext cx="548522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27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27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944803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9930909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9116" y="381000"/>
            <a:ext cx="20756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166" y="381000"/>
            <a:ext cx="608622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0825825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15" name="Picture 1091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363"/>
            <a:ext cx="9144000" cy="530225"/>
          </a:xfrm>
          <a:prstGeom prst="rect">
            <a:avLst/>
          </a:prstGeom>
          <a:noFill/>
        </p:spPr>
      </p:pic>
      <p:pic>
        <p:nvPicPr>
          <p:cNvPr id="514116" name="Picture 1092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80" y="6237451"/>
            <a:ext cx="2524201" cy="465137"/>
          </a:xfrm>
          <a:prstGeom prst="rect">
            <a:avLst/>
          </a:prstGeom>
          <a:noFill/>
        </p:spPr>
      </p:pic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477581" y="2743200"/>
            <a:ext cx="6191769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477581" y="1219200"/>
            <a:ext cx="6191769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80" name="Line 1056"/>
          <p:cNvSpPr>
            <a:spLocks noChangeShapeType="1"/>
          </p:cNvSpPr>
          <p:nvPr/>
        </p:nvSpPr>
        <p:spPr bwMode="auto">
          <a:xfrm>
            <a:off x="1313406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14104" name="Text Box 1080"/>
          <p:cNvSpPr txBox="1">
            <a:spLocks noChangeArrowheads="1"/>
          </p:cNvSpPr>
          <p:nvPr/>
        </p:nvSpPr>
        <p:spPr bwMode="auto">
          <a:xfrm>
            <a:off x="8654063" y="6715288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7B2207B-DE50-401E-A5A2-AC00F6178D3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4105" name="Rectangle 108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1354269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3837587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7063"/>
            <a:ext cx="77719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6746805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24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36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5745907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28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7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7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6987517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74133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24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36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178253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4699726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0" y="273050"/>
            <a:ext cx="300793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72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50" y="1435103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8225973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22" y="4800600"/>
            <a:ext cx="548522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22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22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6911092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2162573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9116" y="381000"/>
            <a:ext cx="20756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166" y="381000"/>
            <a:ext cx="608622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31072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15" name="Picture 1091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87"/>
            <a:ext cx="9144000" cy="530225"/>
          </a:xfrm>
          <a:prstGeom prst="rect">
            <a:avLst/>
          </a:prstGeom>
          <a:noFill/>
        </p:spPr>
      </p:pic>
      <p:pic>
        <p:nvPicPr>
          <p:cNvPr id="514116" name="Picture 1092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42" y="6237375"/>
            <a:ext cx="2524201" cy="465137"/>
          </a:xfrm>
          <a:prstGeom prst="rect">
            <a:avLst/>
          </a:prstGeom>
          <a:noFill/>
        </p:spPr>
      </p:pic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477581" y="2743200"/>
            <a:ext cx="6191769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477581" y="1219200"/>
            <a:ext cx="6191769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80" name="Line 1056"/>
          <p:cNvSpPr>
            <a:spLocks noChangeShapeType="1"/>
          </p:cNvSpPr>
          <p:nvPr/>
        </p:nvSpPr>
        <p:spPr bwMode="auto">
          <a:xfrm>
            <a:off x="1313406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14104" name="Text Box 1080"/>
          <p:cNvSpPr txBox="1">
            <a:spLocks noChangeArrowheads="1"/>
          </p:cNvSpPr>
          <p:nvPr/>
        </p:nvSpPr>
        <p:spPr bwMode="auto">
          <a:xfrm>
            <a:off x="8654063" y="6715212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7B2207B-DE50-401E-A5A2-AC00F6178D3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4105" name="Rectangle 108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1010586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2107637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6987"/>
            <a:ext cx="77719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9915397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24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36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667486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90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7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7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06329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41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7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7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8276770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1231173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7388524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0" y="273050"/>
            <a:ext cx="300793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72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50" y="1435103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0858480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784" y="4800600"/>
            <a:ext cx="548522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784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784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776198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1075612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9116" y="381000"/>
            <a:ext cx="20756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166" y="381000"/>
            <a:ext cx="608622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0887060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15" name="Picture 1091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21"/>
            <a:ext cx="9144000" cy="530225"/>
          </a:xfrm>
          <a:prstGeom prst="rect">
            <a:avLst/>
          </a:prstGeom>
          <a:noFill/>
        </p:spPr>
      </p:pic>
      <p:pic>
        <p:nvPicPr>
          <p:cNvPr id="514116" name="Picture 1092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09" y="6237309"/>
            <a:ext cx="2524201" cy="465137"/>
          </a:xfrm>
          <a:prstGeom prst="rect">
            <a:avLst/>
          </a:prstGeom>
          <a:noFill/>
        </p:spPr>
      </p:pic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477581" y="2743200"/>
            <a:ext cx="6191769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477581" y="1219200"/>
            <a:ext cx="6191769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80" name="Line 1056"/>
          <p:cNvSpPr>
            <a:spLocks noChangeShapeType="1"/>
          </p:cNvSpPr>
          <p:nvPr/>
        </p:nvSpPr>
        <p:spPr bwMode="auto">
          <a:xfrm>
            <a:off x="1313406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14104" name="Text Box 1080"/>
          <p:cNvSpPr txBox="1">
            <a:spLocks noChangeArrowheads="1"/>
          </p:cNvSpPr>
          <p:nvPr/>
        </p:nvSpPr>
        <p:spPr bwMode="auto">
          <a:xfrm>
            <a:off x="8654063" y="6715146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7B2207B-DE50-401E-A5A2-AC00F6178D3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4105" name="Rectangle 108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0048195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9896619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6921"/>
            <a:ext cx="77719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6907845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24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36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62042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33704386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7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7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7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3291717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0614994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524605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0" y="273050"/>
            <a:ext cx="300793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71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50" y="1435103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757813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751" y="4800600"/>
            <a:ext cx="548522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751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751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478866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3054617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9116" y="381000"/>
            <a:ext cx="20756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166" y="381000"/>
            <a:ext cx="608622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6096274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15" name="Picture 1091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1"/>
            <a:ext cx="9144000" cy="530225"/>
          </a:xfrm>
          <a:prstGeom prst="rect">
            <a:avLst/>
          </a:prstGeom>
          <a:noFill/>
        </p:spPr>
      </p:pic>
      <p:pic>
        <p:nvPicPr>
          <p:cNvPr id="514116" name="Picture 1092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799" y="6237289"/>
            <a:ext cx="2524201" cy="465137"/>
          </a:xfrm>
          <a:prstGeom prst="rect">
            <a:avLst/>
          </a:prstGeom>
          <a:noFill/>
        </p:spPr>
      </p:pic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477581" y="2743200"/>
            <a:ext cx="6191769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477581" y="1219200"/>
            <a:ext cx="6191769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80" name="Line 1056"/>
          <p:cNvSpPr>
            <a:spLocks noChangeShapeType="1"/>
          </p:cNvSpPr>
          <p:nvPr/>
        </p:nvSpPr>
        <p:spPr bwMode="auto">
          <a:xfrm>
            <a:off x="1313406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14104" name="Text Box 1080"/>
          <p:cNvSpPr txBox="1">
            <a:spLocks noChangeArrowheads="1"/>
          </p:cNvSpPr>
          <p:nvPr/>
        </p:nvSpPr>
        <p:spPr bwMode="auto">
          <a:xfrm>
            <a:off x="8654063" y="6715126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7B2207B-DE50-401E-A5A2-AC00F6178D3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4105" name="Rectangle 108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9411640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6233376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6901"/>
            <a:ext cx="77719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54560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4059754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24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36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26118673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47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4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4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6410398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1585490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883139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47" y="273050"/>
            <a:ext cx="300793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51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47" y="1435101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5015424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741" y="4800600"/>
            <a:ext cx="548522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741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741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8785616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1131173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9116" y="381000"/>
            <a:ext cx="20756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166" y="381000"/>
            <a:ext cx="608622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7042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0" y="273050"/>
            <a:ext cx="300793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72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50" y="1435103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63429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35" y="4800600"/>
            <a:ext cx="548522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35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35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25073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92" name="Picture 68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72389"/>
            <a:ext cx="9144000" cy="530225"/>
          </a:xfrm>
          <a:prstGeom prst="rect">
            <a:avLst/>
          </a:prstGeom>
          <a:noFill/>
        </p:spPr>
      </p:pic>
      <p:pic>
        <p:nvPicPr>
          <p:cNvPr id="513093" name="Picture 69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93" y="6237477"/>
            <a:ext cx="2524201" cy="465137"/>
          </a:xfrm>
          <a:prstGeom prst="rect">
            <a:avLst/>
          </a:prstGeom>
          <a:noFill/>
        </p:spPr>
      </p:pic>
      <p:sp>
        <p:nvSpPr>
          <p:cNvPr id="513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343" y="1524000"/>
            <a:ext cx="809151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2166" y="381000"/>
            <a:ext cx="82967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8654063" y="6715314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4F09501-2325-459C-B3B6-63DDF4550B4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3079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408" y="6715314"/>
            <a:ext cx="118622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17495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defRPr sz="1600">
          <a:solidFill>
            <a:schemeClr val="tx1"/>
          </a:solidFill>
          <a:latin typeface="+mn-lt"/>
        </a:defRPr>
      </a:lvl3pPr>
      <a:lvl4pPr marL="24034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92" name="Picture 68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72383"/>
            <a:ext cx="9144000" cy="530225"/>
          </a:xfrm>
          <a:prstGeom prst="rect">
            <a:avLst/>
          </a:prstGeom>
          <a:noFill/>
        </p:spPr>
      </p:pic>
      <p:pic>
        <p:nvPicPr>
          <p:cNvPr id="513093" name="Picture 69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90" y="6237471"/>
            <a:ext cx="2524201" cy="465137"/>
          </a:xfrm>
          <a:prstGeom prst="rect">
            <a:avLst/>
          </a:prstGeom>
          <a:noFill/>
        </p:spPr>
      </p:pic>
      <p:sp>
        <p:nvSpPr>
          <p:cNvPr id="513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340" y="1524000"/>
            <a:ext cx="809151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2166" y="381000"/>
            <a:ext cx="82967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8654063" y="6715308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4F09501-2325-459C-B3B6-63DDF4550B4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3079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408" y="6715308"/>
            <a:ext cx="118622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317495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defRPr sz="1600">
          <a:solidFill>
            <a:schemeClr val="tx1"/>
          </a:solidFill>
          <a:latin typeface="+mn-lt"/>
        </a:defRPr>
      </a:lvl3pPr>
      <a:lvl4pPr marL="24034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92" name="Picture 68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72373"/>
            <a:ext cx="9144000" cy="530225"/>
          </a:xfrm>
          <a:prstGeom prst="rect">
            <a:avLst/>
          </a:prstGeom>
          <a:noFill/>
        </p:spPr>
      </p:pic>
      <p:pic>
        <p:nvPicPr>
          <p:cNvPr id="513093" name="Picture 69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85" y="6237461"/>
            <a:ext cx="2524201" cy="465137"/>
          </a:xfrm>
          <a:prstGeom prst="rect">
            <a:avLst/>
          </a:prstGeom>
          <a:noFill/>
        </p:spPr>
      </p:pic>
      <p:sp>
        <p:nvSpPr>
          <p:cNvPr id="513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335" y="1524000"/>
            <a:ext cx="809151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2166" y="381000"/>
            <a:ext cx="82967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8654063" y="6715298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4F09501-2325-459C-B3B6-63DDF4550B4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3079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408" y="6715298"/>
            <a:ext cx="118622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654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defRPr sz="1600">
          <a:solidFill>
            <a:schemeClr val="tx1"/>
          </a:solidFill>
          <a:latin typeface="+mn-lt"/>
        </a:defRPr>
      </a:lvl3pPr>
      <a:lvl4pPr marL="24034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92" name="Picture 68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72363"/>
            <a:ext cx="9144000" cy="530225"/>
          </a:xfrm>
          <a:prstGeom prst="rect">
            <a:avLst/>
          </a:prstGeom>
          <a:noFill/>
        </p:spPr>
      </p:pic>
      <p:pic>
        <p:nvPicPr>
          <p:cNvPr id="513093" name="Picture 69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80" y="6237451"/>
            <a:ext cx="2524201" cy="465137"/>
          </a:xfrm>
          <a:prstGeom prst="rect">
            <a:avLst/>
          </a:prstGeom>
          <a:noFill/>
        </p:spPr>
      </p:pic>
      <p:sp>
        <p:nvSpPr>
          <p:cNvPr id="513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330" y="1524000"/>
            <a:ext cx="809151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2166" y="381000"/>
            <a:ext cx="82967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8654063" y="6715288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4F09501-2325-459C-B3B6-63DDF4550B4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3079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408" y="6715288"/>
            <a:ext cx="118622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411555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defRPr sz="1600">
          <a:solidFill>
            <a:schemeClr val="tx1"/>
          </a:solidFill>
          <a:latin typeface="+mn-lt"/>
        </a:defRPr>
      </a:lvl3pPr>
      <a:lvl4pPr marL="24034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92" name="Picture 68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72287"/>
            <a:ext cx="9144000" cy="530225"/>
          </a:xfrm>
          <a:prstGeom prst="rect">
            <a:avLst/>
          </a:prstGeom>
          <a:noFill/>
        </p:spPr>
      </p:pic>
      <p:pic>
        <p:nvPicPr>
          <p:cNvPr id="513093" name="Picture 69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42" y="6237375"/>
            <a:ext cx="2524201" cy="465137"/>
          </a:xfrm>
          <a:prstGeom prst="rect">
            <a:avLst/>
          </a:prstGeom>
          <a:noFill/>
        </p:spPr>
      </p:pic>
      <p:sp>
        <p:nvSpPr>
          <p:cNvPr id="513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292" y="1524000"/>
            <a:ext cx="809151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2166" y="381000"/>
            <a:ext cx="82967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8654063" y="6715212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4F09501-2325-459C-B3B6-63DDF4550B4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3079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408" y="6715212"/>
            <a:ext cx="118622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18908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defRPr sz="1600">
          <a:solidFill>
            <a:schemeClr val="tx1"/>
          </a:solidFill>
          <a:latin typeface="+mn-lt"/>
        </a:defRPr>
      </a:lvl3pPr>
      <a:lvl4pPr marL="24034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92" name="Picture 68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72221"/>
            <a:ext cx="9144000" cy="530225"/>
          </a:xfrm>
          <a:prstGeom prst="rect">
            <a:avLst/>
          </a:prstGeom>
          <a:noFill/>
        </p:spPr>
      </p:pic>
      <p:pic>
        <p:nvPicPr>
          <p:cNvPr id="513093" name="Picture 69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809" y="6237309"/>
            <a:ext cx="2524201" cy="465137"/>
          </a:xfrm>
          <a:prstGeom prst="rect">
            <a:avLst/>
          </a:prstGeom>
          <a:noFill/>
        </p:spPr>
      </p:pic>
      <p:sp>
        <p:nvSpPr>
          <p:cNvPr id="513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259" y="1524000"/>
            <a:ext cx="809151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2166" y="381000"/>
            <a:ext cx="82967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8654063" y="6715146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4F09501-2325-459C-B3B6-63DDF4550B4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3079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408" y="6715146"/>
            <a:ext cx="118622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240170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defRPr sz="1600">
          <a:solidFill>
            <a:schemeClr val="tx1"/>
          </a:solidFill>
          <a:latin typeface="+mn-lt"/>
        </a:defRPr>
      </a:lvl3pPr>
      <a:lvl4pPr marL="24034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92" name="Picture 68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72201"/>
            <a:ext cx="9144000" cy="530225"/>
          </a:xfrm>
          <a:prstGeom prst="rect">
            <a:avLst/>
          </a:prstGeom>
          <a:noFill/>
        </p:spPr>
      </p:pic>
      <p:pic>
        <p:nvPicPr>
          <p:cNvPr id="513093" name="Picture 69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799" y="6237289"/>
            <a:ext cx="2524201" cy="465137"/>
          </a:xfrm>
          <a:prstGeom prst="rect">
            <a:avLst/>
          </a:prstGeom>
          <a:noFill/>
        </p:spPr>
      </p:pic>
      <p:sp>
        <p:nvSpPr>
          <p:cNvPr id="513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249" y="1524000"/>
            <a:ext cx="809151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2166" y="381000"/>
            <a:ext cx="829673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8654063" y="6715126"/>
            <a:ext cx="14106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4F09501-2325-459C-B3B6-63DDF4550B48}" type="slidenum">
              <a:rPr lang="en-US" sz="900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13079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408" y="6715126"/>
            <a:ext cx="118622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9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</p:spTree>
    <p:extLst>
      <p:ext uri="{BB962C8B-B14F-4D97-AF65-F5344CB8AC3E}">
        <p14:creationId xmlns:p14="http://schemas.microsoft.com/office/powerpoint/2010/main" val="164044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defRPr sz="1600">
          <a:solidFill>
            <a:schemeClr val="tx1"/>
          </a:solidFill>
          <a:latin typeface="+mn-lt"/>
        </a:defRPr>
      </a:lvl3pPr>
      <a:lvl4pPr marL="240347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402" name="Picture 82" descr="&#10;blue_band.png        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1"/>
            <a:ext cx="9144000" cy="530225"/>
          </a:xfrm>
          <a:prstGeom prst="rect">
            <a:avLst/>
          </a:prstGeom>
          <a:noFill/>
        </p:spPr>
      </p:pic>
      <p:pic>
        <p:nvPicPr>
          <p:cNvPr id="568403" name="Picture 83" descr="boozAllen_on_blue.png                                          000C0F54krm HD                         ABA78158: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B1F65"/>
              </a:clrFrom>
              <a:clrTo>
                <a:srgbClr val="0B1F6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9799" y="6237289"/>
            <a:ext cx="2524201" cy="465137"/>
          </a:xfrm>
          <a:prstGeom prst="rect">
            <a:avLst/>
          </a:prstGeom>
          <a:noFill/>
        </p:spPr>
      </p:pic>
      <p:sp>
        <p:nvSpPr>
          <p:cNvPr id="568350" name="Rectangle 30"/>
          <p:cNvSpPr>
            <a:spLocks noChangeArrowheads="1"/>
          </p:cNvSpPr>
          <p:nvPr/>
        </p:nvSpPr>
        <p:spPr bwMode="auto">
          <a:xfrm>
            <a:off x="5299065" y="4094163"/>
            <a:ext cx="231751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/>
            <a:r>
              <a:rPr lang="en-US" sz="1400" dirty="0" smtClean="0"/>
              <a:t>Presented by Mark D’Ermes</a:t>
            </a:r>
            <a:endParaRPr lang="en-US" sz="1400" dirty="0"/>
          </a:p>
          <a:p>
            <a:pPr algn="r"/>
            <a:r>
              <a:rPr lang="en-US" sz="1400" dirty="0" smtClean="0"/>
              <a:t>Director of Recruiting</a:t>
            </a:r>
          </a:p>
          <a:p>
            <a:pPr algn="r"/>
            <a:r>
              <a:rPr lang="en-US" sz="1400" dirty="0" smtClean="0"/>
              <a:t>Wednesday May 16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2012</a:t>
            </a:r>
            <a:endParaRPr lang="en-US" sz="1400" dirty="0"/>
          </a:p>
        </p:txBody>
      </p:sp>
      <p:sp>
        <p:nvSpPr>
          <p:cNvPr id="568352" name="Rectangle 32"/>
          <p:cNvSpPr>
            <a:spLocks noChangeArrowheads="1"/>
          </p:cNvSpPr>
          <p:nvPr/>
        </p:nvSpPr>
        <p:spPr bwMode="auto">
          <a:xfrm>
            <a:off x="1773684" y="2133600"/>
            <a:ext cx="589566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l">
              <a:lnSpc>
                <a:spcPct val="90000"/>
              </a:lnSpc>
            </a:pPr>
            <a:r>
              <a:rPr lang="en-US" sz="3000" b="1" dirty="0" smtClean="0"/>
              <a:t>Managing Your InfoSec Career</a:t>
            </a:r>
            <a:endParaRPr lang="en-US" sz="3000" b="1" dirty="0"/>
          </a:p>
          <a:p>
            <a:pPr algn="l">
              <a:lnSpc>
                <a:spcPct val="90000"/>
              </a:lnSpc>
            </a:pPr>
            <a:r>
              <a:rPr lang="en-US" sz="2000" b="1" dirty="0" smtClean="0"/>
              <a:t>An Employers Perspective</a:t>
            </a:r>
            <a:endParaRPr lang="en-US" sz="2000" dirty="0"/>
          </a:p>
        </p:txBody>
      </p:sp>
      <p:sp>
        <p:nvSpPr>
          <p:cNvPr id="568353" name="Rectangle 33"/>
          <p:cNvSpPr>
            <a:spLocks noChangeArrowheads="1"/>
          </p:cNvSpPr>
          <p:nvPr/>
        </p:nvSpPr>
        <p:spPr bwMode="auto">
          <a:xfrm>
            <a:off x="4038430" y="4889500"/>
            <a:ext cx="357815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900" i="1" dirty="0"/>
              <a:t>This document is confidential and is intended solely for the use and information of the client to whom it is addressed.</a:t>
            </a:r>
          </a:p>
        </p:txBody>
      </p:sp>
      <p:sp>
        <p:nvSpPr>
          <p:cNvPr id="568354" name="Line 34"/>
          <p:cNvSpPr>
            <a:spLocks noChangeShapeType="1"/>
          </p:cNvSpPr>
          <p:nvPr/>
        </p:nvSpPr>
        <p:spPr bwMode="auto">
          <a:xfrm>
            <a:off x="1486376" y="1524000"/>
            <a:ext cx="0" cy="1905000"/>
          </a:xfrm>
          <a:prstGeom prst="line">
            <a:avLst/>
          </a:prstGeom>
          <a:noFill/>
          <a:ln w="1016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8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702160"/>
            <a:ext cx="8077200" cy="501675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Staying </a:t>
            </a:r>
            <a:r>
              <a:rPr lang="en-US" sz="1600" b="1" dirty="0"/>
              <a:t>current, as InfoSec skills quickly become </a:t>
            </a:r>
            <a:r>
              <a:rPr lang="en-US" sz="1600" b="1" dirty="0" smtClean="0"/>
              <a:t>obsolete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/>
              <a:t>A good mentor can help with focus once a certification is completed; help coach on the best way to apply the </a:t>
            </a:r>
            <a:r>
              <a:rPr lang="en-US" sz="1600" b="1" dirty="0" smtClean="0"/>
              <a:t>knowledge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Research where to get certifications from reputable companies – some companies issue certifications using outdated </a:t>
            </a:r>
            <a:r>
              <a:rPr lang="en-US" sz="1600" b="1" dirty="0" smtClean="0"/>
              <a:t>information, not worth the paper its printed on in the real world. Talk to big companies to see who they respect.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600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Make sure </a:t>
            </a:r>
            <a:r>
              <a:rPr lang="en-US" sz="1600" b="1" dirty="0"/>
              <a:t>you have applied your </a:t>
            </a:r>
            <a:r>
              <a:rPr lang="en-US" sz="1600" b="1" dirty="0" smtClean="0"/>
              <a:t>certification in </a:t>
            </a:r>
            <a:r>
              <a:rPr lang="en-US" sz="1600" b="1" dirty="0"/>
              <a:t>a real life situation and be able to discuss “what you found, what you did, </a:t>
            </a:r>
            <a:r>
              <a:rPr lang="en-US" sz="1600" b="1" dirty="0" smtClean="0"/>
              <a:t>and what </a:t>
            </a:r>
            <a:r>
              <a:rPr lang="en-US" sz="1600" b="1" dirty="0"/>
              <a:t>were the </a:t>
            </a:r>
            <a:r>
              <a:rPr lang="en-US" sz="1600" b="1" dirty="0" smtClean="0"/>
              <a:t>results.”  </a:t>
            </a:r>
            <a:r>
              <a:rPr lang="en-US" sz="1600" b="1" dirty="0"/>
              <a:t>B</a:t>
            </a:r>
            <a:r>
              <a:rPr lang="en-US" sz="1600" b="1" dirty="0" smtClean="0"/>
              <a:t>e able to “walk the walk,” not just “talk the talk.”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Application is critical…a certification is like a </a:t>
            </a:r>
            <a:r>
              <a:rPr lang="en-US" sz="1600" b="1" dirty="0" smtClean="0"/>
              <a:t>degree…it validates </a:t>
            </a:r>
            <a:r>
              <a:rPr lang="en-US" sz="1600" b="1" dirty="0"/>
              <a:t>that you have the </a:t>
            </a:r>
            <a:r>
              <a:rPr lang="en-US" sz="1600" b="1" dirty="0" smtClean="0"/>
              <a:t>knowledge, </a:t>
            </a:r>
            <a:r>
              <a:rPr lang="en-US" sz="1600" b="1" dirty="0"/>
              <a:t>not necessarily that you know how to apply or use the knowledge</a:t>
            </a:r>
            <a:r>
              <a:rPr lang="en-US" sz="1600" b="1" dirty="0" smtClean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600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Credentials alone are not enough…important to have as a cost of entry.  Experience is king in demonstrating competency</a:t>
            </a:r>
            <a:r>
              <a:rPr lang="en-US" sz="1600" b="1" dirty="0" smtClean="0"/>
              <a:t>.</a:t>
            </a:r>
            <a:r>
              <a:rPr lang="en-US" sz="1600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1800" y="152400"/>
            <a:ext cx="268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Key Takeaways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99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267200"/>
            <a:ext cx="7315200" cy="1200329"/>
          </a:xfrm>
          <a:prstGeom prst="rect">
            <a:avLst/>
          </a:prstGeom>
          <a:solidFill>
            <a:schemeClr val="accent5"/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latin typeface="Times New Roman"/>
                <a:ea typeface="Times New Roman"/>
              </a:rPr>
              <a:t>Today’s presentation </a:t>
            </a:r>
            <a:r>
              <a:rPr lang="en-US" b="1" dirty="0">
                <a:latin typeface="Times New Roman"/>
                <a:ea typeface="Times New Roman"/>
              </a:rPr>
              <a:t>will focus </a:t>
            </a:r>
            <a:r>
              <a:rPr lang="en-US" b="1" dirty="0" smtClean="0">
                <a:latin typeface="Times New Roman"/>
                <a:ea typeface="Times New Roman"/>
              </a:rPr>
              <a:t>on managing your career in Information Security: </a:t>
            </a:r>
            <a:endParaRPr lang="en-US" b="1" dirty="0">
              <a:latin typeface="Times New Roman"/>
              <a:ea typeface="Times New Roman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latin typeface="Times New Roman"/>
                <a:ea typeface="Times New Roman"/>
              </a:rPr>
              <a:t>Marketability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latin typeface="Times New Roman"/>
                <a:ea typeface="Times New Roman"/>
              </a:rPr>
              <a:t>Best Practices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5324" y="152400"/>
            <a:ext cx="8736281" cy="762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At Booz Allen, Information Security is central to the services we offer across federal and commercial markets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1169" y="1524000"/>
            <a:ext cx="7315200" cy="193899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deliver a Dynamic Defense methodology to our government and commercial clients, providing Threat Vector Intelligence, Rapid Response, Pre-emptive Response and Integration Remediation capabilities across the markets.  Our clients utilize Booz Allen solutions to construct a holistic program of cybersecurity for their entities and businesses   </a:t>
            </a:r>
          </a:p>
        </p:txBody>
      </p:sp>
    </p:spTree>
    <p:extLst>
      <p:ext uri="{BB962C8B-B14F-4D97-AF65-F5344CB8AC3E}">
        <p14:creationId xmlns:p14="http://schemas.microsoft.com/office/powerpoint/2010/main" val="40866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 bwMode="auto">
          <a:xfrm>
            <a:off x="4853445" y="4419606"/>
            <a:ext cx="0" cy="13872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itle 1"/>
          <p:cNvSpPr txBox="1">
            <a:spLocks/>
          </p:cNvSpPr>
          <p:nvPr/>
        </p:nvSpPr>
        <p:spPr>
          <a:xfrm>
            <a:off x="550239" y="-1464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379" y="3309935"/>
            <a:ext cx="3955010" cy="2354491"/>
          </a:xfrm>
          <a:prstGeom prst="rect">
            <a:avLst/>
          </a:prstGeom>
          <a:solidFill>
            <a:sysClr val="window" lastClr="FFFFFF"/>
          </a:solidFill>
          <a:ln w="31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  <a:ea typeface="Calibri"/>
              </a:rPr>
              <a:t>Certified Information Systems Security Professional (CISSP)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  <a:ea typeface="Calibri"/>
              </a:rPr>
              <a:t>Certification and Accreditation Professional (CAP CM)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  <a:ea typeface="Calibri"/>
              </a:rPr>
              <a:t>Systems Security Certified Practitioner (SSCP)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</a:rPr>
              <a:t>Certified Secured Software Lifecycle Professional (CSSLP)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  <a:ea typeface="Calibri"/>
              </a:rPr>
              <a:t>Certified Ethical Hacker (CEH)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</a:rPr>
              <a:t>CERT Certified Computer Security Incident Handler (CSIH)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</a:rPr>
              <a:t>Certified Protection Professional (CPP)</a:t>
            </a:r>
            <a:endParaRPr lang="en-US" sz="1050" kern="0" dirty="0" smtClean="0">
              <a:solidFill>
                <a:sysClr val="windowText" lastClr="000000"/>
              </a:solidFill>
              <a:ea typeface="Calibri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  <a:ea typeface="Calibri"/>
              </a:rPr>
              <a:t>Information Systems Security Architecture Professional (ISSAP)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  <a:ea typeface="Calibri"/>
              </a:rPr>
              <a:t>Information Systems Security Management Professional (ISSMP)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kern="0" dirty="0" smtClean="0">
                <a:solidFill>
                  <a:sysClr val="windowText" lastClr="000000"/>
                </a:solidFill>
                <a:ea typeface="Calibri"/>
              </a:rPr>
              <a:t>Information Systems Security Engineering Professional (ISSEP)</a:t>
            </a:r>
            <a:endParaRPr lang="en-US" sz="1050" kern="0" dirty="0">
              <a:solidFill>
                <a:sysClr val="windowText" lastClr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380" y="2970886"/>
            <a:ext cx="395501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High Marketability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2741" y="2970886"/>
            <a:ext cx="3973814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Medium Marketability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2741" y="3309440"/>
            <a:ext cx="3973813" cy="13849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  <a:ea typeface="Calibri"/>
              </a:rPr>
              <a:t>Global </a:t>
            </a:r>
            <a:r>
              <a:rPr lang="en-US" sz="1050" dirty="0">
                <a:solidFill>
                  <a:srgbClr val="000000"/>
                </a:solidFill>
                <a:ea typeface="Calibri"/>
              </a:rPr>
              <a:t>Information Assurance Certification (GIAC) </a:t>
            </a:r>
            <a:r>
              <a:rPr lang="en-US" sz="1050" dirty="0" smtClean="0">
                <a:solidFill>
                  <a:srgbClr val="000000"/>
                </a:solidFill>
                <a:ea typeface="Calibri"/>
              </a:rPr>
              <a:t> </a:t>
            </a:r>
            <a:endParaRPr lang="en-US" sz="1050" dirty="0">
              <a:solidFill>
                <a:srgbClr val="000000"/>
              </a:solidFill>
              <a:ea typeface="Calibri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Calibri"/>
              </a:rPr>
              <a:t>GIAC Security Essentials Certification (GSEC)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Calibri"/>
              </a:rPr>
              <a:t>Security Certified Network Architect (SCNA)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Calibri"/>
              </a:rPr>
              <a:t>Security Certified Network Professional (SCNP)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Calibri"/>
              </a:rPr>
              <a:t>Computer Hacking Forensic Investigator (CHFI) </a:t>
            </a:r>
            <a:endParaRPr lang="en-US" sz="1050" dirty="0" smtClean="0">
              <a:solidFill>
                <a:srgbClr val="000000"/>
              </a:solidFill>
              <a:ea typeface="Calibri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Calibri"/>
              </a:rPr>
              <a:t>Certified </a:t>
            </a:r>
            <a:r>
              <a:rPr lang="en-US" sz="1050" dirty="0" smtClean="0">
                <a:solidFill>
                  <a:srgbClr val="000000"/>
                </a:solidFill>
                <a:ea typeface="Calibri"/>
              </a:rPr>
              <a:t>Wireless </a:t>
            </a:r>
            <a:r>
              <a:rPr lang="en-US" sz="1050" dirty="0">
                <a:solidFill>
                  <a:srgbClr val="000000"/>
                </a:solidFill>
                <a:ea typeface="Calibri"/>
              </a:rPr>
              <a:t>Security Professional (CWSP)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Times New Roman"/>
              </a:rPr>
              <a:t>Certified in the Governance of Enterprise IT (CGEIT)</a:t>
            </a:r>
            <a:endParaRPr lang="en-US" sz="1050" dirty="0">
              <a:solidFill>
                <a:srgbClr val="000000"/>
              </a:solidFill>
              <a:ea typeface="Calibri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Times New Roman"/>
              </a:rPr>
              <a:t>Certified in Risk and Information Systems Control (</a:t>
            </a:r>
            <a:r>
              <a:rPr lang="en-US" sz="1050" dirty="0" smtClean="0">
                <a:solidFill>
                  <a:srgbClr val="000000"/>
                </a:solidFill>
                <a:ea typeface="Times New Roman"/>
              </a:rPr>
              <a:t>CRISC)</a:t>
            </a:r>
            <a:endParaRPr lang="en-US" sz="1100" u="sng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7297" y="1268465"/>
            <a:ext cx="3975792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Medium Marketability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380" y="1600200"/>
            <a:ext cx="397579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CompTIA Security +</a:t>
            </a:r>
            <a:endParaRPr lang="en-US" sz="1050" dirty="0">
              <a:solidFill>
                <a:srgbClr val="000000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  <a:ea typeface="Calibri"/>
              </a:rPr>
              <a:t>Cisco </a:t>
            </a:r>
            <a:r>
              <a:rPr lang="en-US" sz="1050" dirty="0">
                <a:solidFill>
                  <a:srgbClr val="000000"/>
                </a:solidFill>
                <a:ea typeface="Calibri"/>
              </a:rPr>
              <a:t>Certified Network Associate (CCNA) </a:t>
            </a:r>
            <a:endParaRPr lang="en-US" sz="1050" dirty="0" smtClean="0">
              <a:solidFill>
                <a:srgbClr val="000000"/>
              </a:solidFill>
              <a:ea typeface="Calibri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  <a:ea typeface="Calibri"/>
              </a:rPr>
              <a:t>Cisco </a:t>
            </a:r>
            <a:r>
              <a:rPr lang="en-US" sz="1050" dirty="0">
                <a:solidFill>
                  <a:srgbClr val="000000"/>
                </a:solidFill>
                <a:ea typeface="Calibri"/>
              </a:rPr>
              <a:t>Certified Network Professional (CCNP)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Calibri"/>
              </a:rPr>
              <a:t>Cisco Certified Security Professional (CCSP</a:t>
            </a:r>
            <a:r>
              <a:rPr lang="en-US" sz="1050" dirty="0" smtClean="0">
                <a:solidFill>
                  <a:srgbClr val="000000"/>
                </a:solidFill>
                <a:ea typeface="Calibri"/>
              </a:rPr>
              <a:t>)</a:t>
            </a:r>
            <a:endParaRPr lang="en-US" sz="1100" u="sng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987" y="1261646"/>
            <a:ext cx="3975792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Neutral Marketability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7027" y="1600200"/>
            <a:ext cx="3975792" cy="7386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</a:rPr>
              <a:t>Certified </a:t>
            </a:r>
            <a:r>
              <a:rPr lang="en-US" sz="1050" dirty="0">
                <a:solidFill>
                  <a:srgbClr val="000000"/>
                </a:solidFill>
              </a:rPr>
              <a:t>Business Continuity Planner (CBCP)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</a:rPr>
              <a:t>Master Business Continuity Planner (MBCP)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Calibri"/>
              </a:rPr>
              <a:t>Certified Information Systems Auditor (CISA)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ea typeface="Calibri"/>
              </a:rPr>
              <a:t>Certified Information Security Manager (CISM</a:t>
            </a:r>
            <a:r>
              <a:rPr lang="en-US" sz="1050" dirty="0" smtClean="0">
                <a:solidFill>
                  <a:srgbClr val="000000"/>
                </a:solidFill>
                <a:ea typeface="Calibri"/>
              </a:rPr>
              <a:t>)</a:t>
            </a:r>
            <a:endParaRPr lang="en-US" sz="1100" u="sng" dirty="0" smtClean="0">
              <a:solidFill>
                <a:srgbClr val="00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846524" y="1200329"/>
            <a:ext cx="6921" cy="44419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1816" y="2788525"/>
            <a:ext cx="805145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flipV="1">
            <a:off x="550239" y="1200329"/>
            <a:ext cx="0" cy="4596809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50239" y="5791200"/>
            <a:ext cx="8434151" cy="593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8518389" y="5845943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high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17203" y="1159645"/>
            <a:ext cx="522900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high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6269" y="5797138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l</a:t>
            </a:r>
            <a:r>
              <a:rPr lang="en-US" sz="1400" dirty="0" smtClean="0">
                <a:solidFill>
                  <a:srgbClr val="000000"/>
                </a:solidFill>
              </a:rPr>
              <a:t>ow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41" y="2756857"/>
            <a:ext cx="461665" cy="14389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Talent supply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5400000">
            <a:off x="4615691" y="5504621"/>
            <a:ext cx="461665" cy="9643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Demand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673" y="46075"/>
            <a:ext cx="9182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While our view of the InfoSec talent market is not THE MARKET, it offers a broad view of marketability that can provide context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381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69022768"/>
              </p:ext>
            </p:extLst>
          </p:nvPr>
        </p:nvGraphicFramePr>
        <p:xfrm>
          <a:off x="152400" y="1850404"/>
          <a:ext cx="6702736" cy="3041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2586090"/>
            <a:ext cx="2514600" cy="156966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Leadership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Client management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Problem </a:t>
            </a:r>
            <a:r>
              <a:rPr lang="en-US" sz="1600" b="1" dirty="0" smtClean="0"/>
              <a:t>solving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Security clearances</a:t>
            </a:r>
            <a:endParaRPr lang="en-US" sz="1600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/>
              <a:t>Domain </a:t>
            </a:r>
            <a:r>
              <a:rPr lang="en-US" sz="1600" b="1" dirty="0" smtClean="0"/>
              <a:t>expertise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1" dirty="0" smtClean="0"/>
              <a:t>Relevant education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184004"/>
            <a:ext cx="8765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Use these criteria to evaluate your own marketability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2200" y="1394568"/>
            <a:ext cx="4648200" cy="400110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cs typeface="Angsana New" pitchFamily="18" charset="-34"/>
              </a:rPr>
              <a:t>Don’t overlook other differentiators!</a:t>
            </a:r>
            <a:endParaRPr lang="en-US" sz="2000" b="1" dirty="0">
              <a:cs typeface="Angsana New" pitchFamily="18" charset="-34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6406" y="0"/>
            <a:ext cx="8659788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Beyond certifications, employers assess candidates based on their functional knowledge skills and abilities, then factor in key differentiators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rapezoid 1"/>
          <p:cNvSpPr/>
          <p:nvPr/>
        </p:nvSpPr>
        <p:spPr bwMode="auto">
          <a:xfrm rot="13722662">
            <a:off x="5376917" y="2672230"/>
            <a:ext cx="1183990" cy="2061307"/>
          </a:xfrm>
          <a:custGeom>
            <a:avLst/>
            <a:gdLst>
              <a:gd name="connsiteX0" fmla="*/ 0 w 914400"/>
              <a:gd name="connsiteY0" fmla="*/ 1216152 h 1216152"/>
              <a:gd name="connsiteX1" fmla="*/ 228600 w 914400"/>
              <a:gd name="connsiteY1" fmla="*/ 0 h 1216152"/>
              <a:gd name="connsiteX2" fmla="*/ 685800 w 914400"/>
              <a:gd name="connsiteY2" fmla="*/ 0 h 1216152"/>
              <a:gd name="connsiteX3" fmla="*/ 914400 w 914400"/>
              <a:gd name="connsiteY3" fmla="*/ 1216152 h 1216152"/>
              <a:gd name="connsiteX4" fmla="*/ 0 w 914400"/>
              <a:gd name="connsiteY4" fmla="*/ 1216152 h 1216152"/>
              <a:gd name="connsiteX0" fmla="*/ 0 w 1053184"/>
              <a:gd name="connsiteY0" fmla="*/ 1216152 h 1216152"/>
              <a:gd name="connsiteX1" fmla="*/ 228600 w 1053184"/>
              <a:gd name="connsiteY1" fmla="*/ 0 h 1216152"/>
              <a:gd name="connsiteX2" fmla="*/ 1053184 w 1053184"/>
              <a:gd name="connsiteY2" fmla="*/ 85563 h 1216152"/>
              <a:gd name="connsiteX3" fmla="*/ 914400 w 1053184"/>
              <a:gd name="connsiteY3" fmla="*/ 1216152 h 1216152"/>
              <a:gd name="connsiteX4" fmla="*/ 0 w 1053184"/>
              <a:gd name="connsiteY4" fmla="*/ 1216152 h 1216152"/>
              <a:gd name="connsiteX0" fmla="*/ 0 w 1053184"/>
              <a:gd name="connsiteY0" fmla="*/ 1532806 h 1532806"/>
              <a:gd name="connsiteX1" fmla="*/ 569897 w 1053184"/>
              <a:gd name="connsiteY1" fmla="*/ 0 h 1532806"/>
              <a:gd name="connsiteX2" fmla="*/ 1053184 w 1053184"/>
              <a:gd name="connsiteY2" fmla="*/ 402217 h 1532806"/>
              <a:gd name="connsiteX3" fmla="*/ 914400 w 1053184"/>
              <a:gd name="connsiteY3" fmla="*/ 1532806 h 1532806"/>
              <a:gd name="connsiteX4" fmla="*/ 0 w 1053184"/>
              <a:gd name="connsiteY4" fmla="*/ 1532806 h 1532806"/>
              <a:gd name="connsiteX0" fmla="*/ 0 w 1588202"/>
              <a:gd name="connsiteY0" fmla="*/ 1532806 h 2061307"/>
              <a:gd name="connsiteX1" fmla="*/ 569897 w 1588202"/>
              <a:gd name="connsiteY1" fmla="*/ 0 h 2061307"/>
              <a:gd name="connsiteX2" fmla="*/ 1053184 w 1588202"/>
              <a:gd name="connsiteY2" fmla="*/ 402217 h 2061307"/>
              <a:gd name="connsiteX3" fmla="*/ 1588202 w 1588202"/>
              <a:gd name="connsiteY3" fmla="*/ 2061307 h 2061307"/>
              <a:gd name="connsiteX4" fmla="*/ 0 w 1588202"/>
              <a:gd name="connsiteY4" fmla="*/ 1532806 h 2061307"/>
              <a:gd name="connsiteX0" fmla="*/ 0 w 1160482"/>
              <a:gd name="connsiteY0" fmla="*/ 991763 h 2061307"/>
              <a:gd name="connsiteX1" fmla="*/ 142177 w 1160482"/>
              <a:gd name="connsiteY1" fmla="*/ 0 h 2061307"/>
              <a:gd name="connsiteX2" fmla="*/ 625464 w 1160482"/>
              <a:gd name="connsiteY2" fmla="*/ 402217 h 2061307"/>
              <a:gd name="connsiteX3" fmla="*/ 1160482 w 1160482"/>
              <a:gd name="connsiteY3" fmla="*/ 2061307 h 2061307"/>
              <a:gd name="connsiteX4" fmla="*/ 0 w 1160482"/>
              <a:gd name="connsiteY4" fmla="*/ 991763 h 2061307"/>
              <a:gd name="connsiteX0" fmla="*/ 0 w 1183990"/>
              <a:gd name="connsiteY0" fmla="*/ 1018532 h 2061307"/>
              <a:gd name="connsiteX1" fmla="*/ 165685 w 1183990"/>
              <a:gd name="connsiteY1" fmla="*/ 0 h 2061307"/>
              <a:gd name="connsiteX2" fmla="*/ 648972 w 1183990"/>
              <a:gd name="connsiteY2" fmla="*/ 402217 h 2061307"/>
              <a:gd name="connsiteX3" fmla="*/ 1183990 w 1183990"/>
              <a:gd name="connsiteY3" fmla="*/ 2061307 h 2061307"/>
              <a:gd name="connsiteX4" fmla="*/ 0 w 1183990"/>
              <a:gd name="connsiteY4" fmla="*/ 1018532 h 206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990" h="2061307">
                <a:moveTo>
                  <a:pt x="0" y="1018532"/>
                </a:moveTo>
                <a:lnTo>
                  <a:pt x="165685" y="0"/>
                </a:lnTo>
                <a:lnTo>
                  <a:pt x="648972" y="402217"/>
                </a:lnTo>
                <a:lnTo>
                  <a:pt x="1183990" y="2061307"/>
                </a:lnTo>
                <a:lnTo>
                  <a:pt x="0" y="1018532"/>
                </a:lnTo>
                <a:close/>
              </a:path>
            </a:pathLst>
          </a:custGeom>
          <a:gradFill>
            <a:gsLst>
              <a:gs pos="0">
                <a:schemeClr val="bg1">
                  <a:lumMod val="97000"/>
                  <a:alpha val="51000"/>
                </a:schemeClr>
              </a:gs>
              <a:gs pos="100000">
                <a:schemeClr val="bg1">
                  <a:lumMod val="84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  <p:sp>
        <p:nvSpPr>
          <p:cNvPr id="512030" name="Rectangle 30"/>
          <p:cNvSpPr>
            <a:spLocks noGrp="1" noChangeArrowheads="1"/>
          </p:cNvSpPr>
          <p:nvPr>
            <p:ph type="title"/>
          </p:nvPr>
        </p:nvSpPr>
        <p:spPr>
          <a:xfrm>
            <a:off x="479129" y="76200"/>
            <a:ext cx="8296736" cy="1066800"/>
          </a:xfrm>
        </p:spPr>
        <p:txBody>
          <a:bodyPr/>
          <a:lstStyle/>
          <a:p>
            <a:r>
              <a:rPr lang="en-US" sz="2400" dirty="0" smtClean="0"/>
              <a:t>Begin your process with an objective self assessment to optimize your present level of marketability while developing your pathway for moving forward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87194"/>
              </p:ext>
            </p:extLst>
          </p:nvPr>
        </p:nvGraphicFramePr>
        <p:xfrm>
          <a:off x="1143000" y="1371600"/>
          <a:ext cx="6858000" cy="451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68013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Skills become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obsolete in a hurry -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Have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you stayed current in your functional area of expertise?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013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Have realistic expectations about what you bring to the table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– How unique is your skill set?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0942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Learning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fast is a valuable skill that enhances marketability, particularly in the commercial market.  Have you factored that into the way you present yourself?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447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Stay current on the threat level of sophistication and origin.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 Research and read the most current info available and speak on it.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88530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In terms of communicating your expertise, focus on accomplishments,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be able to say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“these are the things I’ve done in the last five years”</a:t>
                      </a:r>
                      <a:endParaRPr lang="en-US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971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“Functional must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be fungible” to take skills across functional arenas.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8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18597"/>
              </p:ext>
            </p:extLst>
          </p:nvPr>
        </p:nvGraphicFramePr>
        <p:xfrm>
          <a:off x="152400" y="1524001"/>
          <a:ext cx="2667000" cy="405330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67000"/>
              </a:tblGrid>
              <a:tr h="6967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Common</a:t>
                      </a:r>
                      <a:r>
                        <a:rPr lang="en-US" sz="1600" baseline="0" dirty="0" smtClean="0"/>
                        <a:t> InfoSec career pitfalls</a:t>
                      </a:r>
                      <a:endParaRPr lang="en-US" sz="1600" dirty="0"/>
                    </a:p>
                  </a:txBody>
                  <a:tcPr>
                    <a:solidFill>
                      <a:srgbClr val="251C9C"/>
                    </a:solidFill>
                  </a:tcPr>
                </a:tc>
              </a:tr>
              <a:tr h="6096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Doing work that doesn’t work </a:t>
                      </a:r>
                    </a:p>
                    <a:p>
                      <a:r>
                        <a:rPr lang="en-US" sz="1400" dirty="0" smtClean="0"/>
                        <a:t>“for you”</a:t>
                      </a:r>
                      <a:endParaRPr lang="en-US" sz="1400" dirty="0"/>
                    </a:p>
                  </a:txBody>
                  <a:tcPr/>
                </a:tc>
              </a:tr>
              <a:tr h="9439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Resting on your</a:t>
                      </a:r>
                      <a:r>
                        <a:rPr lang="en-US" sz="1400" baseline="0" dirty="0" smtClean="0"/>
                        <a:t> current skill set while InfoSec skills become obsolete at an alarming rate</a:t>
                      </a:r>
                      <a:endParaRPr lang="en-US" sz="1400" dirty="0"/>
                    </a:p>
                  </a:txBody>
                  <a:tcPr/>
                </a:tc>
              </a:tr>
              <a:tr h="8579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Having unrealistic personal</a:t>
                      </a:r>
                      <a:r>
                        <a:rPr lang="en-US" sz="1400" baseline="0" dirty="0" smtClean="0"/>
                        <a:t> expectations about marketability</a:t>
                      </a:r>
                      <a:endParaRPr lang="en-US" sz="1400" dirty="0"/>
                    </a:p>
                  </a:txBody>
                  <a:tcPr/>
                </a:tc>
              </a:tr>
              <a:tr h="9301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Narrowly</a:t>
                      </a:r>
                      <a:r>
                        <a:rPr lang="en-US" sz="1400" baseline="0" dirty="0" smtClean="0"/>
                        <a:t> defining</a:t>
                      </a:r>
                      <a:r>
                        <a:rPr lang="en-US" sz="1400" dirty="0" smtClean="0"/>
                        <a:t> your expertise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11719"/>
              </p:ext>
            </p:extLst>
          </p:nvPr>
        </p:nvGraphicFramePr>
        <p:xfrm>
          <a:off x="3989118" y="1523999"/>
          <a:ext cx="2640281" cy="40502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40281"/>
              </a:tblGrid>
              <a:tr h="6096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Suggestions</a:t>
                      </a:r>
                      <a:r>
                        <a:rPr lang="en-US" sz="1600" baseline="0" dirty="0" smtClean="0"/>
                        <a:t> on how to avoid the pitfalls</a:t>
                      </a:r>
                      <a:endParaRPr lang="en-US" sz="1600" dirty="0"/>
                    </a:p>
                  </a:txBody>
                  <a:tcPr>
                    <a:solidFill>
                      <a:srgbClr val="251C9C"/>
                    </a:solidFill>
                  </a:tcPr>
                </a:tc>
              </a:tr>
              <a:tr h="6275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</a:t>
                      </a:r>
                      <a:r>
                        <a:rPr lang="en-US" sz="1400" baseline="0" dirty="0" smtClean="0"/>
                        <a:t> sure your work is in InfoSec</a:t>
                      </a:r>
                      <a:endParaRPr lang="en-US" sz="1400" dirty="0"/>
                    </a:p>
                  </a:txBody>
                  <a:tcPr/>
                </a:tc>
              </a:tr>
              <a:tr h="9402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Stay</a:t>
                      </a:r>
                      <a:r>
                        <a:rPr lang="en-US" sz="1400" baseline="0" dirty="0" smtClean="0"/>
                        <a:t> up on the latest marketable skills available and go after them</a:t>
                      </a:r>
                      <a:endParaRPr lang="en-US" sz="1400" dirty="0"/>
                    </a:p>
                  </a:txBody>
                  <a:tcPr/>
                </a:tc>
              </a:tr>
              <a:tr h="9279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</a:t>
                      </a:r>
                      <a:r>
                        <a:rPr lang="en-US" sz="1400" baseline="0" dirty="0" smtClean="0"/>
                        <a:t> about real demand for your skills and set expectations accordingly</a:t>
                      </a:r>
                      <a:endParaRPr lang="en-US" sz="1400" dirty="0"/>
                    </a:p>
                  </a:txBody>
                  <a:tcPr/>
                </a:tc>
              </a:tr>
              <a:tr h="94488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Functional</a:t>
                      </a:r>
                      <a:r>
                        <a:rPr lang="en-US" sz="1400" baseline="0" dirty="0" smtClean="0"/>
                        <a:t> expertise crosses domain boundaries, so expand the work you pursue across industries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91600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When it comes to career management, maintain a broad perspective and avoid common pitfalls in order to maximize your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marketability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triped Right Arrow 8"/>
          <p:cNvSpPr/>
          <p:nvPr/>
        </p:nvSpPr>
        <p:spPr bwMode="auto">
          <a:xfrm>
            <a:off x="3048000" y="2285723"/>
            <a:ext cx="784390" cy="484632"/>
          </a:xfrm>
          <a:prstGeom prst="stripedRightArrow">
            <a:avLst>
              <a:gd name="adj1" fmla="val 45099"/>
              <a:gd name="adj2" fmla="val 5000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6" name="Striped Right Arrow 15"/>
          <p:cNvSpPr/>
          <p:nvPr/>
        </p:nvSpPr>
        <p:spPr bwMode="auto">
          <a:xfrm>
            <a:off x="3048000" y="3015537"/>
            <a:ext cx="784390" cy="484632"/>
          </a:xfrm>
          <a:prstGeom prst="stripedRightArrow">
            <a:avLst>
              <a:gd name="adj1" fmla="val 45099"/>
              <a:gd name="adj2" fmla="val 5000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7" name="Striped Right Arrow 16"/>
          <p:cNvSpPr/>
          <p:nvPr/>
        </p:nvSpPr>
        <p:spPr bwMode="auto">
          <a:xfrm>
            <a:off x="3068101" y="3962400"/>
            <a:ext cx="785261" cy="484632"/>
          </a:xfrm>
          <a:prstGeom prst="stripedRightArrow">
            <a:avLst>
              <a:gd name="adj1" fmla="val 45099"/>
              <a:gd name="adj2" fmla="val 5000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8" name="Striped Right Arrow 17"/>
          <p:cNvSpPr/>
          <p:nvPr/>
        </p:nvSpPr>
        <p:spPr bwMode="auto">
          <a:xfrm>
            <a:off x="3068972" y="4876800"/>
            <a:ext cx="784390" cy="484632"/>
          </a:xfrm>
          <a:prstGeom prst="stripedRightArrow">
            <a:avLst>
              <a:gd name="adj1" fmla="val 45099"/>
              <a:gd name="adj2" fmla="val 5000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403" y="2753741"/>
            <a:ext cx="2362200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89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9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Focused education is the key driver toward an effective skill set that fulfills the requirements of the industry’s leading edge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4274" y="1415970"/>
            <a:ext cx="1407220" cy="15696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</a:rPr>
              <a:t>The ideal list on which to base your foundation or elevate your cadre of personal InfoSec credentials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8501" y="4405935"/>
            <a:ext cx="2532996" cy="1454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000000"/>
                </a:solidFill>
              </a:rPr>
              <a:t>A master’s degree in any of these concentrations would be an added plus, especially for individuals targeting mid to upper level management positions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8501" y="2722279"/>
            <a:ext cx="2532996" cy="15193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000000"/>
                </a:solidFill>
              </a:rPr>
              <a:t>Degree relevance varies with business’ expectations: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b="1" i="1" dirty="0" smtClean="0">
                <a:solidFill>
                  <a:srgbClr val="000000"/>
                </a:solidFill>
              </a:rPr>
              <a:t>Government</a:t>
            </a:r>
            <a:r>
              <a:rPr lang="en-US" sz="1200" i="1" dirty="0" smtClean="0">
                <a:solidFill>
                  <a:srgbClr val="000000"/>
                </a:solidFill>
              </a:rPr>
              <a:t> – labor standards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b="1" i="1" dirty="0" smtClean="0">
                <a:solidFill>
                  <a:srgbClr val="000000"/>
                </a:solidFill>
              </a:rPr>
              <a:t>Consulting</a:t>
            </a:r>
            <a:r>
              <a:rPr lang="en-US" sz="1200" i="1" dirty="0" smtClean="0">
                <a:solidFill>
                  <a:srgbClr val="000000"/>
                </a:solidFill>
              </a:rPr>
              <a:t> – overall qualifications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b="1" i="1" dirty="0" smtClean="0">
                <a:solidFill>
                  <a:srgbClr val="000000"/>
                </a:solidFill>
              </a:rPr>
              <a:t>Leadership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  <a:r>
              <a:rPr lang="en-US" sz="1200" i="1" dirty="0" smtClean="0">
                <a:solidFill>
                  <a:srgbClr val="000000"/>
                </a:solidFill>
              </a:rPr>
              <a:t>– taking leadership roles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67028"/>
              </p:ext>
            </p:extLst>
          </p:nvPr>
        </p:nvGraphicFramePr>
        <p:xfrm>
          <a:off x="3586947" y="1415958"/>
          <a:ext cx="253299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996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a typeface="Calibri"/>
                        </a:rPr>
                        <a:t>The InfoSec Institutes top 5 most requested training courses:</a:t>
                      </a:r>
                    </a:p>
                  </a:txBody>
                  <a:tcPr marL="84433" marR="84433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ea typeface="Calibri"/>
                        </a:rPr>
                        <a:t>Ethical Hacking 5-day Course with CEH and CPT exams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ea typeface="Calibri"/>
                        </a:rPr>
                        <a:t>Advanced Ethical Hacking 5-day Course with CEPT exam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ea typeface="Calibri"/>
                        </a:rPr>
                        <a:t>CISSP Boot Camp 6-day Course with optional CISSP exam 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ea typeface="Calibri"/>
                        </a:rPr>
                        <a:t>CCNA/CCENT/CCDA/CCNA Security 7-day Course with these 4 exams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n-US" sz="1200" b="0" dirty="0" smtClean="0">
                          <a:ea typeface="Calibri"/>
                        </a:rPr>
                        <a:t>Security+ Boot Camp 5-day Course with Security+ exam</a:t>
                      </a:r>
                    </a:p>
                  </a:txBody>
                  <a:tcPr marL="84433" marR="84433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7688"/>
              </p:ext>
            </p:extLst>
          </p:nvPr>
        </p:nvGraphicFramePr>
        <p:xfrm>
          <a:off x="418501" y="1415958"/>
          <a:ext cx="253299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996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a typeface="Calibri"/>
                        </a:rPr>
                        <a:t>Top Bachelors degrees in the industry:</a:t>
                      </a:r>
                    </a:p>
                  </a:txBody>
                  <a:tcPr marL="84433" marR="84433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="0" dirty="0" smtClean="0"/>
                        <a:t>Computer science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="0" dirty="0" smtClean="0"/>
                        <a:t>MIS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="0" dirty="0" smtClean="0"/>
                        <a:t>Cyber security</a:t>
                      </a:r>
                    </a:p>
                  </a:txBody>
                  <a:tcPr marL="84433" marR="84433" anchor="ctr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586947" y="4676103"/>
            <a:ext cx="2532996" cy="9143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000000"/>
                </a:solidFill>
              </a:rPr>
              <a:t>Often-times certifications are more important than degrees</a:t>
            </a:r>
          </a:p>
        </p:txBody>
      </p:sp>
      <p:cxnSp>
        <p:nvCxnSpPr>
          <p:cNvPr id="8" name="Straight Connector 7"/>
          <p:cNvCxnSpPr>
            <a:stCxn id="17" idx="0"/>
            <a:endCxn id="4" idx="2"/>
          </p:cNvCxnSpPr>
          <p:nvPr/>
        </p:nvCxnSpPr>
        <p:spPr bwMode="auto">
          <a:xfrm flipV="1">
            <a:off x="1685088" y="4241649"/>
            <a:ext cx="1" cy="16409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4" idx="0"/>
            <a:endCxn id="5" idx="2"/>
          </p:cNvCxnSpPr>
          <p:nvPr/>
        </p:nvCxnSpPr>
        <p:spPr bwMode="auto">
          <a:xfrm flipV="1">
            <a:off x="1684995" y="2574386"/>
            <a:ext cx="0" cy="14808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5" idx="0"/>
            <a:endCxn id="3" idx="2"/>
          </p:cNvCxnSpPr>
          <p:nvPr/>
        </p:nvCxnSpPr>
        <p:spPr bwMode="auto">
          <a:xfrm flipV="1">
            <a:off x="4853445" y="4433666"/>
            <a:ext cx="0" cy="24243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Plus 15"/>
          <p:cNvSpPr/>
          <p:nvPr/>
        </p:nvSpPr>
        <p:spPr bwMode="auto">
          <a:xfrm>
            <a:off x="2953696" y="1415958"/>
            <a:ext cx="633249" cy="685800"/>
          </a:xfrm>
          <a:prstGeom prst="mathPlu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6260669" y="1519055"/>
            <a:ext cx="492527" cy="479606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52399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Best Practices for the active job seeker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990600"/>
            <a:ext cx="7709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91835"/>
              </p:ext>
            </p:extLst>
          </p:nvPr>
        </p:nvGraphicFramePr>
        <p:xfrm>
          <a:off x="1376053" y="914400"/>
          <a:ext cx="6096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86825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For the active job seeker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Leverage your mentors and talent communicators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Be aware that research shows that it takes over 20 sent resumes to any job, not only your optimum choice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Your personal and professional network is your best friend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Career changers, have a strategy to change your path while maintaining income level. Be ready for difficult choices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269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Resume Tips: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Focus accomplishments, not responsibilities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Accountability is key, “I was accountable for…”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Quantify the impact of your accomplishments</a:t>
                      </a:r>
                    </a:p>
                  </a:txBody>
                  <a:tcPr/>
                </a:tc>
              </a:tr>
              <a:tr h="29269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Interview Tips – make a strong statement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“This is what is found when I got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there”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“This is what I did”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“These were the results</a:t>
                      </a:r>
                      <a:r>
                        <a:rPr lang="en-US" sz="1800" b="0" dirty="0" smtClean="0"/>
                        <a:t>”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0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8" name="Oval 512017"/>
          <p:cNvSpPr/>
          <p:nvPr/>
        </p:nvSpPr>
        <p:spPr bwMode="auto">
          <a:xfrm>
            <a:off x="1905001" y="1676400"/>
            <a:ext cx="4648200" cy="38862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Filename/RPS Number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2741" y="0"/>
            <a:ext cx="9220200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Always maintain a dynamic networking strategy utilizing all available avenues in order to take advantage of the best available opportunity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820342\AppData\Local\Microsoft\Windows\Temporary Internet Files\Content.IE5\NNA4I3NT\MP9004229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641" y="2819352"/>
            <a:ext cx="1219200" cy="122713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 bwMode="auto">
          <a:xfrm>
            <a:off x="5257800" y="4516582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Professional Associations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2476476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Internal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Talent </a:t>
            </a:r>
            <a:r>
              <a:rPr lang="en-US" b="1" dirty="0" smtClean="0">
                <a:latin typeface="Arial" charset="0"/>
              </a:rPr>
              <a:t>Communities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263241" y="2133600"/>
            <a:ext cx="0" cy="60960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2444343" y="3126180"/>
            <a:ext cx="1209298" cy="13234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048001" y="3866777"/>
            <a:ext cx="758040" cy="78371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3075" idx="5"/>
            <a:endCxn id="12" idx="1"/>
          </p:cNvCxnSpPr>
          <p:nvPr/>
        </p:nvCxnSpPr>
        <p:spPr bwMode="auto">
          <a:xfrm>
            <a:off x="4694293" y="3866777"/>
            <a:ext cx="697418" cy="78371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4872841" y="3086100"/>
            <a:ext cx="994559" cy="172428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3782290" y="1219200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Search Firms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1629889" y="2540291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Educational Channels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2309751" y="4531427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Industry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Activities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7614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Theme">
  <a:themeElements>
    <a:clrScheme name="Office Theme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Office Theme">
  <a:themeElements>
    <a:clrScheme name="Office Theme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Office Theme">
  <a:themeElements>
    <a:clrScheme name="Office Theme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8_Office Theme">
  <a:themeElements>
    <a:clrScheme name="Office Theme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1_Office Theme">
  <a:themeElements>
    <a:clrScheme name="Office Theme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 Theme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4945</TotalTime>
  <Words>1208</Words>
  <Application>Microsoft Office PowerPoint</Application>
  <PresentationFormat>On-screen Show (4:3)</PresentationFormat>
  <Paragraphs>171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2_Office Theme</vt:lpstr>
      <vt:lpstr>3_Office Theme</vt:lpstr>
      <vt:lpstr>4_Office Theme</vt:lpstr>
      <vt:lpstr>5_Office Theme</vt:lpstr>
      <vt:lpstr>8_Office Theme</vt:lpstr>
      <vt:lpstr>11_Office Theme</vt:lpstr>
      <vt:lpstr>Office Theme</vt:lpstr>
      <vt:lpstr>PowerPoint Presentation</vt:lpstr>
      <vt:lpstr>At Booz Allen, Information Security is central to the services we offer across federal and commercial markets</vt:lpstr>
      <vt:lpstr>PowerPoint Presentation</vt:lpstr>
      <vt:lpstr>Beyond certifications, employers assess candidates based on their functional knowledge skills and abilities, then factor in key differentiators</vt:lpstr>
      <vt:lpstr>Begin your process with an objective self assessment to optimize your present level of marketability while developing your pathway for moving forward</vt:lpstr>
      <vt:lpstr>When it comes to career management, maintain a broad perspective and avoid common pitfalls in order to maximize your marketability.</vt:lpstr>
      <vt:lpstr>Focused education is the key driver toward an effective skill set that fulfills the requirements of the industry’s leading edge</vt:lpstr>
      <vt:lpstr>PowerPoint Presentation</vt:lpstr>
      <vt:lpstr>Always maintain a dynamic networking strategy utilizing all available avenues in order to take advantage of the best available opportunity</vt:lpstr>
      <vt:lpstr>PowerPoint Presentation</vt:lpstr>
    </vt:vector>
  </TitlesOfParts>
  <Company>Booz Allen Hamilton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Your InfoSec Career</dc:title>
  <dc:creator>Krinn, Jonathan  (MBO Partners)</dc:creator>
  <cp:lastModifiedBy>D'Ermes, Mark [USA]</cp:lastModifiedBy>
  <cp:revision>175</cp:revision>
  <dcterms:created xsi:type="dcterms:W3CDTF">2012-04-12T16:13:12Z</dcterms:created>
  <dcterms:modified xsi:type="dcterms:W3CDTF">2012-05-15T21:34:45Z</dcterms:modified>
</cp:coreProperties>
</file>