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58" r:id="rId4"/>
    <p:sldId id="261" r:id="rId5"/>
    <p:sldId id="259" r:id="rId6"/>
    <p:sldId id="260" r:id="rId7"/>
    <p:sldId id="262" r:id="rId8"/>
    <p:sldId id="268" r:id="rId9"/>
    <p:sldId id="263" r:id="rId10"/>
    <p:sldId id="264" r:id="rId11"/>
    <p:sldId id="265" r:id="rId12"/>
    <p:sldId id="266"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698" autoAdjust="0"/>
  </p:normalViewPr>
  <p:slideViewPr>
    <p:cSldViewPr>
      <p:cViewPr varScale="1">
        <p:scale>
          <a:sx n="75" d="100"/>
          <a:sy n="75" d="100"/>
        </p:scale>
        <p:origin x="-3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A07D4-7146-44CE-AB9F-C216A0EE6E57}" type="datetimeFigureOut">
              <a:rPr lang="en-US" smtClean="0"/>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6CB06-FAD4-43D7-89F0-565C3C578808}" type="slidenum">
              <a:rPr lang="en-US" smtClean="0"/>
              <a:t>‹#›</a:t>
            </a:fld>
            <a:endParaRPr lang="en-US"/>
          </a:p>
        </p:txBody>
      </p:sp>
    </p:spTree>
    <p:extLst>
      <p:ext uri="{BB962C8B-B14F-4D97-AF65-F5344CB8AC3E}">
        <p14:creationId xmlns:p14="http://schemas.microsoft.com/office/powerpoint/2010/main" val="197452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smtClean="0"/>
              <a:t>Have</a:t>
            </a:r>
            <a:r>
              <a:rPr lang="en-US" b="0" baseline="0" dirty="0" smtClean="0"/>
              <a:t> attendees complete the e-mail slips handed out.</a:t>
            </a:r>
            <a:endParaRPr lang="en-US" b="0" dirty="0"/>
          </a:p>
        </p:txBody>
      </p:sp>
      <p:sp>
        <p:nvSpPr>
          <p:cNvPr id="4" name="Slide Number Placeholder 3"/>
          <p:cNvSpPr>
            <a:spLocks noGrp="1"/>
          </p:cNvSpPr>
          <p:nvPr>
            <p:ph type="sldNum" sz="quarter" idx="10"/>
          </p:nvPr>
        </p:nvSpPr>
        <p:spPr/>
        <p:txBody>
          <a:bodyPr/>
          <a:lstStyle/>
          <a:p>
            <a:fld id="{28E6CB06-FAD4-43D7-89F0-565C3C578808}" type="slidenum">
              <a:rPr lang="en-US" smtClean="0"/>
              <a:t>1</a:t>
            </a:fld>
            <a:endParaRPr lang="en-US"/>
          </a:p>
        </p:txBody>
      </p:sp>
    </p:spTree>
    <p:extLst>
      <p:ext uri="{BB962C8B-B14F-4D97-AF65-F5344CB8AC3E}">
        <p14:creationId xmlns:p14="http://schemas.microsoft.com/office/powerpoint/2010/main" val="346978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John’ s consulting role was being eliminated</a:t>
            </a:r>
            <a:r>
              <a:rPr lang="en-US" baseline="0" dirty="0" smtClean="0"/>
              <a:t> and he would need to compete for a few select full-time positions.  Objection John needed to overcome was his perceived lack of managerial experience.</a:t>
            </a:r>
          </a:p>
          <a:p>
            <a:pPr marL="171450" indent="-171450">
              <a:buFont typeface="Arial" pitchFamily="34" charset="0"/>
              <a:buChar char="•"/>
            </a:pPr>
            <a:r>
              <a:rPr lang="en-US" baseline="0" dirty="0" smtClean="0"/>
              <a:t>John made the right connections, knew management’s priorities, and was perceived as having strong leadership skills.</a:t>
            </a:r>
          </a:p>
          <a:p>
            <a:pPr marL="171450" indent="-171450">
              <a:buFont typeface="Arial" pitchFamily="34" charset="0"/>
              <a:buChar char="•"/>
            </a:pPr>
            <a:r>
              <a:rPr lang="en-US" baseline="0" dirty="0" smtClean="0"/>
              <a:t>Assessing his skills, knowing his competition, and an insider’s knowledge of the company’s major challenges is what landed John the full-time position.</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10</a:t>
            </a:fld>
            <a:endParaRPr lang="en-US"/>
          </a:p>
        </p:txBody>
      </p:sp>
    </p:spTree>
    <p:extLst>
      <p:ext uri="{BB962C8B-B14F-4D97-AF65-F5344CB8AC3E}">
        <p14:creationId xmlns:p14="http://schemas.microsoft.com/office/powerpoint/2010/main" val="112839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Scott had a promising career as planner for a major transportation company</a:t>
            </a:r>
            <a:r>
              <a:rPr lang="en-US" baseline="0" dirty="0" smtClean="0"/>
              <a:t> given his past experience working as city planner for a major city.</a:t>
            </a:r>
          </a:p>
          <a:p>
            <a:pPr marL="171450" indent="-171450">
              <a:buFont typeface="Arial" pitchFamily="34" charset="0"/>
              <a:buChar char="•"/>
            </a:pPr>
            <a:r>
              <a:rPr lang="en-US" baseline="0" dirty="0" smtClean="0"/>
              <a:t>In his new job complained about being micro-managed and seeing no prospect for advancement.</a:t>
            </a:r>
          </a:p>
          <a:p>
            <a:pPr marL="171450" indent="-171450">
              <a:buFont typeface="Arial" pitchFamily="34" charset="0"/>
              <a:buChar char="•"/>
            </a:pPr>
            <a:r>
              <a:rPr lang="en-US" baseline="0" dirty="0" smtClean="0"/>
              <a:t>Scott could not get on board with the goals of his department (didn’t do things the way he did them in the past).</a:t>
            </a:r>
          </a:p>
          <a:p>
            <a:pPr marL="171450" indent="-171450">
              <a:buFont typeface="Arial" pitchFamily="34" charset="0"/>
              <a:buChar char="•"/>
            </a:pPr>
            <a:r>
              <a:rPr lang="en-US" baseline="0" dirty="0" smtClean="0"/>
              <a:t>Put together strategy to build on his relations with other departments.</a:t>
            </a:r>
          </a:p>
          <a:p>
            <a:pPr marL="171450" indent="-171450">
              <a:buFont typeface="Arial" pitchFamily="34" charset="0"/>
              <a:buChar char="•"/>
            </a:pPr>
            <a:r>
              <a:rPr lang="en-US" baseline="0" dirty="0" smtClean="0"/>
              <a:t>He was able to land a position in the company’s industrial engineering department.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11</a:t>
            </a:fld>
            <a:endParaRPr lang="en-US"/>
          </a:p>
        </p:txBody>
      </p:sp>
    </p:spTree>
    <p:extLst>
      <p:ext uri="{BB962C8B-B14F-4D97-AF65-F5344CB8AC3E}">
        <p14:creationId xmlns:p14="http://schemas.microsoft.com/office/powerpoint/2010/main" val="182354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Show</a:t>
            </a:r>
            <a:r>
              <a:rPr lang="en-US" baseline="0" dirty="0" smtClean="0"/>
              <a:t> copy of Targeting a Great Career which contains the exercises.</a:t>
            </a:r>
          </a:p>
          <a:p>
            <a:pPr marL="171450" indent="-171450">
              <a:buFont typeface="Arial" pitchFamily="34" charset="0"/>
              <a:buChar char="•"/>
            </a:pPr>
            <a:r>
              <a:rPr lang="en-US" baseline="0" dirty="0" smtClean="0"/>
              <a:t>Give brief description of the exercises and the marketing plan.</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12</a:t>
            </a:fld>
            <a:endParaRPr lang="en-US"/>
          </a:p>
        </p:txBody>
      </p:sp>
    </p:spTree>
    <p:extLst>
      <p:ext uri="{BB962C8B-B14F-4D97-AF65-F5344CB8AC3E}">
        <p14:creationId xmlns:p14="http://schemas.microsoft.com/office/powerpoint/2010/main" val="398983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Importance of “staying</a:t>
            </a:r>
            <a:r>
              <a:rPr lang="en-US" baseline="0" dirty="0" smtClean="0"/>
              <a:t> under the radar” when moving into a new job – need to learn the culture, gain credibility.</a:t>
            </a:r>
          </a:p>
          <a:p>
            <a:pPr marL="171450" indent="-171450">
              <a:buFont typeface="Arial" pitchFamily="34" charset="0"/>
              <a:buChar char="•"/>
            </a:pPr>
            <a:r>
              <a:rPr lang="en-US" baseline="0" dirty="0" smtClean="0"/>
              <a:t>Avoid the “trust me” syndrome – the need to demonstrate how your past experiences, accomplishments and skills are transferrable into the new world of work.</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13</a:t>
            </a:fld>
            <a:endParaRPr lang="en-US"/>
          </a:p>
        </p:txBody>
      </p:sp>
    </p:spTree>
    <p:extLst>
      <p:ext uri="{BB962C8B-B14F-4D97-AF65-F5344CB8AC3E}">
        <p14:creationId xmlns:p14="http://schemas.microsoft.com/office/powerpoint/2010/main" val="351880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Reference copies of the branch schedules; the “Developing Great Careers” brochure; and, “The</a:t>
            </a:r>
            <a:r>
              <a:rPr lang="en-US" baseline="0" dirty="0" smtClean="0"/>
              <a:t> Five O’Clock Club Way” glossies which were handed out.</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2</a:t>
            </a:fld>
            <a:endParaRPr lang="en-US"/>
          </a:p>
        </p:txBody>
      </p:sp>
    </p:spTree>
    <p:extLst>
      <p:ext uri="{BB962C8B-B14F-4D97-AF65-F5344CB8AC3E}">
        <p14:creationId xmlns:p14="http://schemas.microsoft.com/office/powerpoint/2010/main" val="366685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Briefly describe the two-hour program; membership fee; and</a:t>
            </a:r>
            <a:r>
              <a:rPr lang="en-US" baseline="0" dirty="0" smtClean="0"/>
              <a:t> the session fees.  </a:t>
            </a:r>
          </a:p>
          <a:p>
            <a:pPr marL="171450" indent="-171450">
              <a:buFont typeface="Arial" pitchFamily="34" charset="0"/>
              <a:buChar char="•"/>
            </a:pPr>
            <a:r>
              <a:rPr lang="en-US" baseline="0" dirty="0" smtClean="0"/>
              <a:t>Mention our members are professionals from many different industries, and range from five years of experience to more than thirty years experience in their respective professions.  </a:t>
            </a:r>
          </a:p>
          <a:p>
            <a:pPr marL="171450" indent="-171450">
              <a:buFont typeface="Arial" pitchFamily="34" charset="0"/>
              <a:buChar char="•"/>
            </a:pPr>
            <a:r>
              <a:rPr lang="en-US" baseline="0" dirty="0" smtClean="0"/>
              <a:t>Some currently work, others are unemployed.</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3</a:t>
            </a:fld>
            <a:endParaRPr lang="en-US"/>
          </a:p>
        </p:txBody>
      </p:sp>
    </p:spTree>
    <p:extLst>
      <p:ext uri="{BB962C8B-B14F-4D97-AF65-F5344CB8AC3E}">
        <p14:creationId xmlns:p14="http://schemas.microsoft.com/office/powerpoint/2010/main" val="257061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Click twice to bring up picture.</a:t>
            </a:r>
          </a:p>
          <a:p>
            <a:pPr marL="171450" indent="-171450">
              <a:buFont typeface="Arial" pitchFamily="34" charset="0"/>
              <a:buChar char="•"/>
            </a:pPr>
            <a:r>
              <a:rPr lang="en-US" dirty="0" smtClean="0"/>
              <a:t>Mention the books available for purchase (show copies).</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4</a:t>
            </a:fld>
            <a:endParaRPr lang="en-US"/>
          </a:p>
        </p:txBody>
      </p:sp>
    </p:spTree>
    <p:extLst>
      <p:ext uri="{BB962C8B-B14F-4D97-AF65-F5344CB8AC3E}">
        <p14:creationId xmlns:p14="http://schemas.microsoft.com/office/powerpoint/2010/main" val="289896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Get audience’s reaction</a:t>
            </a:r>
            <a:r>
              <a:rPr lang="en-US" baseline="0" dirty="0" smtClean="0"/>
              <a:t> to this statement.</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5</a:t>
            </a:fld>
            <a:endParaRPr lang="en-US"/>
          </a:p>
        </p:txBody>
      </p:sp>
    </p:spTree>
    <p:extLst>
      <p:ext uri="{BB962C8B-B14F-4D97-AF65-F5344CB8AC3E}">
        <p14:creationId xmlns:p14="http://schemas.microsoft.com/office/powerpoint/2010/main" val="370676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Review objectives</a:t>
            </a:r>
            <a:r>
              <a:rPr lang="en-US" baseline="0" dirty="0" smtClean="0"/>
              <a:t> and reference some case studies will be included.</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6</a:t>
            </a:fld>
            <a:endParaRPr lang="en-US"/>
          </a:p>
        </p:txBody>
      </p:sp>
    </p:spTree>
    <p:extLst>
      <p:ext uri="{BB962C8B-B14F-4D97-AF65-F5344CB8AC3E}">
        <p14:creationId xmlns:p14="http://schemas.microsoft.com/office/powerpoint/2010/main" val="371838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Share my transition from HR to Customer Service.</a:t>
            </a:r>
          </a:p>
          <a:p>
            <a:pPr marL="171450" indent="-171450">
              <a:buFont typeface="Arial" pitchFamily="34" charset="0"/>
              <a:buChar char="•"/>
            </a:pPr>
            <a:r>
              <a:rPr lang="en-US" dirty="0" smtClean="0"/>
              <a:t>Jerry works in IT for a Swedish</a:t>
            </a:r>
            <a:r>
              <a:rPr lang="en-US" baseline="0" dirty="0" smtClean="0"/>
              <a:t> hi-tech engineering company with global operations.  His division went through a major reorganization, and five (5) new manager level positions were created.  Each of these positions support a different operation of the division and do not lie directly within a traditional IT department.  Jerry’s challenge is to build relationships with these areas to best position himself as a candidate for one of these positions.</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7</a:t>
            </a:fld>
            <a:endParaRPr lang="en-US"/>
          </a:p>
        </p:txBody>
      </p:sp>
    </p:spTree>
    <p:extLst>
      <p:ext uri="{BB962C8B-B14F-4D97-AF65-F5344CB8AC3E}">
        <p14:creationId xmlns:p14="http://schemas.microsoft.com/office/powerpoint/2010/main" val="186932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Another example of the interface</a:t>
            </a:r>
            <a:r>
              <a:rPr lang="en-US" baseline="0" dirty="0" smtClean="0"/>
              <a:t> with other departments where IT may align itself (</a:t>
            </a:r>
            <a:r>
              <a:rPr lang="en-US" baseline="0" dirty="0" err="1" smtClean="0"/>
              <a:t>e.g</a:t>
            </a:r>
            <a:r>
              <a:rPr lang="en-US" baseline="0" dirty="0" smtClean="0"/>
              <a:t>, cloud computing, data management and mobile devices are creating a need for new IT management roles inside companies). </a:t>
            </a:r>
          </a:p>
          <a:p>
            <a:pPr marL="171450" indent="-171450">
              <a:buFont typeface="Arial" pitchFamily="34" charset="0"/>
              <a:buChar char="•"/>
            </a:pPr>
            <a:r>
              <a:rPr lang="en-US" baseline="0" dirty="0" smtClean="0"/>
              <a:t>It is knowing more about what is happening across the organization as a whole.</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8</a:t>
            </a:fld>
            <a:endParaRPr lang="en-US"/>
          </a:p>
        </p:txBody>
      </p:sp>
    </p:spTree>
    <p:extLst>
      <p:ext uri="{BB962C8B-B14F-4D97-AF65-F5344CB8AC3E}">
        <p14:creationId xmlns:p14="http://schemas.microsoft.com/office/powerpoint/2010/main" val="220387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Martha had a successful</a:t>
            </a:r>
            <a:r>
              <a:rPr lang="en-US" baseline="0" dirty="0" smtClean="0"/>
              <a:t> career  as sales executive in the pharmaceutical industry before she was viewed as being disposable.  Her demise could have been prevented had she built relationships with other contacts within her company – Marketing, R&amp;D, HR – and leveraged her experiences and skills to make herself more valuable.  </a:t>
            </a:r>
          </a:p>
          <a:p>
            <a:pPr marL="171450" indent="-171450">
              <a:buFont typeface="Arial" pitchFamily="34" charset="0"/>
              <a:buChar char="•"/>
            </a:pPr>
            <a:r>
              <a:rPr lang="en-US" baseline="0" dirty="0" smtClean="0"/>
              <a:t>Turnaround for Martha was focusing on the two or three issues most important to her senior management, and leveraging her experiences around those issues.  She not only became a survivor but advanced her career to a new level.  Martha now sells medical devices vs. pharmaceutical drugs.</a:t>
            </a:r>
            <a:endParaRPr lang="en-US" dirty="0"/>
          </a:p>
        </p:txBody>
      </p:sp>
      <p:sp>
        <p:nvSpPr>
          <p:cNvPr id="4" name="Slide Number Placeholder 3"/>
          <p:cNvSpPr>
            <a:spLocks noGrp="1"/>
          </p:cNvSpPr>
          <p:nvPr>
            <p:ph type="sldNum" sz="quarter" idx="10"/>
          </p:nvPr>
        </p:nvSpPr>
        <p:spPr/>
        <p:txBody>
          <a:bodyPr/>
          <a:lstStyle/>
          <a:p>
            <a:fld id="{28E6CB06-FAD4-43D7-89F0-565C3C578808}" type="slidenum">
              <a:rPr lang="en-US" smtClean="0"/>
              <a:t>9</a:t>
            </a:fld>
            <a:endParaRPr lang="en-US"/>
          </a:p>
        </p:txBody>
      </p:sp>
    </p:spTree>
    <p:extLst>
      <p:ext uri="{BB962C8B-B14F-4D97-AF65-F5344CB8AC3E}">
        <p14:creationId xmlns:p14="http://schemas.microsoft.com/office/powerpoint/2010/main" val="118181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CDC0E8-992F-4718-92F9-0ACAF7F16822}" type="datetimeFigureOut">
              <a:rPr lang="en-US" smtClean="0"/>
              <a:t>4/12/2012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377452-484F-4EF9-804F-4AEDF9755E0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377452-484F-4EF9-804F-4AEDF9755E0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377452-484F-4EF9-804F-4AEDF9755E0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377452-484F-4EF9-804F-4AEDF9755E0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377452-484F-4EF9-804F-4AEDF9755E0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377452-484F-4EF9-804F-4AEDF9755E0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377452-484F-4EF9-804F-4AEDF9755E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377452-484F-4EF9-804F-4AEDF9755E0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CDC0E8-992F-4718-92F9-0ACAF7F16822}" type="datetimeFigureOut">
              <a:rPr lang="en-US" smtClean="0"/>
              <a:t>4/12/2012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5377452-484F-4EF9-804F-4AEDF9755E0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FCDC0E8-992F-4718-92F9-0ACAF7F16822}" type="datetimeFigureOut">
              <a:rPr lang="en-US" smtClean="0"/>
              <a:t>4/12/2012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377452-484F-4EF9-804F-4AEDF9755E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FCDC0E8-992F-4718-92F9-0ACAF7F16822}" type="datetimeFigureOut">
              <a:rPr lang="en-US" smtClean="0"/>
              <a:t>4/12/2012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377452-484F-4EF9-804F-4AEDF9755E0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FCDC0E8-992F-4718-92F9-0ACAF7F16822}" type="datetimeFigureOut">
              <a:rPr lang="en-US" smtClean="0"/>
              <a:t>4/12/2012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377452-484F-4EF9-804F-4AEDF9755E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Stand Out in a Time of Organizational Change</a:t>
            </a:r>
            <a:endParaRPr lang="en-US" dirty="0"/>
          </a:p>
        </p:txBody>
      </p:sp>
      <p:sp>
        <p:nvSpPr>
          <p:cNvPr id="3" name="Subtitle 2"/>
          <p:cNvSpPr>
            <a:spLocks noGrp="1"/>
          </p:cNvSpPr>
          <p:nvPr>
            <p:ph type="subTitle" idx="1"/>
          </p:nvPr>
        </p:nvSpPr>
        <p:spPr/>
        <p:txBody>
          <a:bodyPr/>
          <a:lstStyle/>
          <a:p>
            <a:r>
              <a:rPr lang="en-US" dirty="0" smtClean="0"/>
              <a:t>It’s Not Longer Business as Usual</a:t>
            </a:r>
            <a:endParaRPr lang="en-US" dirty="0"/>
          </a:p>
        </p:txBody>
      </p:sp>
    </p:spTree>
    <p:extLst>
      <p:ext uri="{BB962C8B-B14F-4D97-AF65-F5344CB8AC3E}">
        <p14:creationId xmlns:p14="http://schemas.microsoft.com/office/powerpoint/2010/main" val="31039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787407" cy="4767072"/>
          </a:xfrm>
        </p:spPr>
        <p:txBody>
          <a:bodyPr>
            <a:normAutofit/>
          </a:bodyPr>
          <a:lstStyle/>
          <a:p>
            <a:r>
              <a:rPr lang="en-US" dirty="0" smtClean="0"/>
              <a:t>Become an advocate for your organization and your senior management team – the story of John.</a:t>
            </a:r>
          </a:p>
          <a:p>
            <a:r>
              <a:rPr lang="en-US" dirty="0" smtClean="0"/>
              <a:t>Go beyond the Mission Statement.  Make the right connections and know the organization’s priorities.</a:t>
            </a:r>
          </a:p>
          <a:p>
            <a:r>
              <a:rPr lang="en-US" dirty="0" smtClean="0"/>
              <a:t>Take on the role of Consultant.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From Consultant to Employee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324" y="2209800"/>
            <a:ext cx="3723269" cy="25908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Avoid the “I put in long hours and work hard” credo – the story of Scott.</a:t>
            </a:r>
          </a:p>
          <a:p>
            <a:r>
              <a:rPr lang="en-US" dirty="0" smtClean="0"/>
              <a:t>Develop a Marketing Plan (avoid the “trust me” syndrome).</a:t>
            </a:r>
          </a:p>
          <a:p>
            <a:r>
              <a:rPr lang="en-US" dirty="0" smtClean="0"/>
              <a:t>Advance the goals of your management team.</a:t>
            </a:r>
          </a:p>
          <a:p>
            <a:r>
              <a:rPr lang="en-US" dirty="0" smtClean="0"/>
              <a:t>Have a current resume, LinkedIn profile; Two-Minute Pitch.</a:t>
            </a:r>
          </a:p>
          <a:p>
            <a:r>
              <a:rPr lang="en-US" dirty="0" smtClean="0"/>
              <a:t>Follow-up; Follow-up; Follow-up!</a:t>
            </a:r>
          </a:p>
          <a:p>
            <a:endParaRPr lang="en-US" dirty="0"/>
          </a:p>
        </p:txBody>
      </p:sp>
      <p:sp>
        <p:nvSpPr>
          <p:cNvPr id="2" name="Title 1"/>
          <p:cNvSpPr>
            <a:spLocks noGrp="1"/>
          </p:cNvSpPr>
          <p:nvPr>
            <p:ph type="title"/>
          </p:nvPr>
        </p:nvSpPr>
        <p:spPr/>
        <p:txBody>
          <a:bodyPr/>
          <a:lstStyle/>
          <a:p>
            <a:r>
              <a:rPr lang="en-US" dirty="0" smtClean="0"/>
              <a:t>Formulate a Plan of Action</a:t>
            </a:r>
            <a:endParaRPr lang="en-US" dirty="0"/>
          </a:p>
        </p:txBody>
      </p:sp>
    </p:spTree>
    <p:extLst>
      <p:ext uri="{BB962C8B-B14F-4D97-AF65-F5344CB8AC3E}">
        <p14:creationId xmlns:p14="http://schemas.microsoft.com/office/powerpoint/2010/main" val="224599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Seven Stories Exercise.</a:t>
            </a:r>
          </a:p>
          <a:p>
            <a:r>
              <a:rPr lang="en-US" dirty="0" smtClean="0"/>
              <a:t>The Forty-Year Vision Exercise.</a:t>
            </a:r>
          </a:p>
          <a:p>
            <a:r>
              <a:rPr lang="en-US" dirty="0" smtClean="0"/>
              <a:t>Put together a Marketing Plan.</a:t>
            </a:r>
          </a:p>
          <a:p>
            <a:r>
              <a:rPr lang="en-US" dirty="0" smtClean="0"/>
              <a:t>Build relationships with key management personnel.</a:t>
            </a:r>
          </a:p>
          <a:p>
            <a:r>
              <a:rPr lang="en-US" dirty="0" smtClean="0"/>
              <a:t>Attend professional association meetings.</a:t>
            </a:r>
          </a:p>
          <a:p>
            <a:r>
              <a:rPr lang="en-US" dirty="0" smtClean="0"/>
              <a:t>Take on volunteer assignments; shadow those in other areas of the organization.</a:t>
            </a:r>
          </a:p>
          <a:p>
            <a:endParaRPr lang="en-US" dirty="0"/>
          </a:p>
        </p:txBody>
      </p:sp>
      <p:sp>
        <p:nvSpPr>
          <p:cNvPr id="2" name="Title 1"/>
          <p:cNvSpPr>
            <a:spLocks noGrp="1"/>
          </p:cNvSpPr>
          <p:nvPr>
            <p:ph type="title"/>
          </p:nvPr>
        </p:nvSpPr>
        <p:spPr/>
        <p:txBody>
          <a:bodyPr>
            <a:normAutofit fontScale="90000"/>
          </a:bodyPr>
          <a:lstStyle/>
          <a:p>
            <a:r>
              <a:rPr lang="en-US" dirty="0" smtClean="0"/>
              <a:t>Some Actions You Can Take </a:t>
            </a:r>
            <a:r>
              <a:rPr lang="en-US" u="sng" dirty="0" smtClean="0"/>
              <a:t>Now</a:t>
            </a:r>
            <a:endParaRPr lang="en-US" u="sng" dirty="0"/>
          </a:p>
        </p:txBody>
      </p:sp>
    </p:spTree>
    <p:extLst>
      <p:ext uri="{BB962C8B-B14F-4D97-AF65-F5344CB8AC3E}">
        <p14:creationId xmlns:p14="http://schemas.microsoft.com/office/powerpoint/2010/main" val="313349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1"/>
            <a:ext cx="8229600" cy="2667000"/>
          </a:xfrm>
        </p:spPr>
        <p:txBody>
          <a:bodyPr/>
          <a:lstStyle/>
          <a:p>
            <a:r>
              <a:rPr lang="en-US" dirty="0" smtClean="0"/>
              <a:t>Keep pace with the technological changes but recognize that culture lags behind.</a:t>
            </a:r>
          </a:p>
          <a:p>
            <a:r>
              <a:rPr lang="en-US" dirty="0" smtClean="0"/>
              <a:t>How to deal with the shortage of workers with the skills for some of the newer technologies and positions that are being created.</a:t>
            </a:r>
          </a:p>
          <a:p>
            <a:endParaRPr lang="en-US" dirty="0"/>
          </a:p>
        </p:txBody>
      </p:sp>
      <p:sp>
        <p:nvSpPr>
          <p:cNvPr id="2" name="Title 1"/>
          <p:cNvSpPr>
            <a:spLocks noGrp="1"/>
          </p:cNvSpPr>
          <p:nvPr>
            <p:ph type="title"/>
          </p:nvPr>
        </p:nvSpPr>
        <p:spPr/>
        <p:txBody>
          <a:bodyPr>
            <a:normAutofit fontScale="90000"/>
          </a:bodyPr>
          <a:lstStyle/>
          <a:p>
            <a:r>
              <a:rPr lang="en-US" dirty="0" smtClean="0"/>
              <a:t>Recognize the Realities of Today’s Job Market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200400" cy="241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8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4525963"/>
          </a:xfrm>
        </p:spPr>
        <p:txBody>
          <a:bodyPr/>
          <a:lstStyle/>
          <a:p>
            <a:pPr algn="ctr"/>
            <a:r>
              <a:rPr lang="en-US" dirty="0" smtClean="0"/>
              <a:t>Questions &amp; Comments</a:t>
            </a:r>
            <a:endParaRPr lang="en-US" dirty="0"/>
          </a:p>
        </p:txBody>
      </p:sp>
      <p:sp>
        <p:nvSpPr>
          <p:cNvPr id="3" name="Title 2"/>
          <p:cNvSpPr>
            <a:spLocks noGrp="1"/>
          </p:cNvSpPr>
          <p:nvPr>
            <p:ph type="title"/>
          </p:nvPr>
        </p:nvSpPr>
        <p:spPr/>
        <p:txBody>
          <a:bodyPr/>
          <a:lstStyle/>
          <a:p>
            <a:r>
              <a:rPr lang="en-US" dirty="0" smtClean="0"/>
              <a:t>Thank you ISSA Members!</a:t>
            </a:r>
            <a:endParaRPr lang="en-US" dirty="0"/>
          </a:p>
        </p:txBody>
      </p:sp>
    </p:spTree>
    <p:extLst>
      <p:ext uri="{BB962C8B-B14F-4D97-AF65-F5344CB8AC3E}">
        <p14:creationId xmlns:p14="http://schemas.microsoft.com/office/powerpoint/2010/main" val="65757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343400" cy="4525963"/>
          </a:xfrm>
        </p:spPr>
        <p:txBody>
          <a:bodyPr>
            <a:normAutofit fontScale="77500" lnSpcReduction="20000"/>
          </a:bodyPr>
          <a:lstStyle/>
          <a:p>
            <a:r>
              <a:rPr lang="en-US" b="1" dirty="0" smtClean="0"/>
              <a:t>Who are we?</a:t>
            </a:r>
          </a:p>
          <a:p>
            <a:pPr marL="109728" indent="0">
              <a:buNone/>
            </a:pPr>
            <a:endParaRPr lang="en-US" b="1" dirty="0" smtClean="0"/>
          </a:p>
          <a:p>
            <a:r>
              <a:rPr lang="en-US" dirty="0" smtClean="0"/>
              <a:t>A national career counseling organization with certified career counselors across the United States.  </a:t>
            </a:r>
            <a:endParaRPr lang="en-US" dirty="0"/>
          </a:p>
          <a:p>
            <a:r>
              <a:rPr lang="en-US" dirty="0" smtClean="0"/>
              <a:t>We use a proven methodology based on more than 20 years of research in helping our members conduct successful job searches and further advance their careers.</a:t>
            </a:r>
          </a:p>
          <a:p>
            <a:r>
              <a:rPr lang="en-US" dirty="0" smtClean="0"/>
              <a:t>Members are both retail and outplacement.</a:t>
            </a:r>
          </a:p>
          <a:p>
            <a:endParaRPr lang="en-US" dirty="0"/>
          </a:p>
        </p:txBody>
      </p:sp>
      <p:sp>
        <p:nvSpPr>
          <p:cNvPr id="2" name="Title 1"/>
          <p:cNvSpPr>
            <a:spLocks noGrp="1"/>
          </p:cNvSpPr>
          <p:nvPr>
            <p:ph type="title"/>
          </p:nvPr>
        </p:nvSpPr>
        <p:spPr/>
        <p:txBody>
          <a:bodyPr/>
          <a:lstStyle/>
          <a:p>
            <a:r>
              <a:rPr lang="en-US" dirty="0" smtClean="0"/>
              <a:t>The Five O’Clock Club</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219199"/>
            <a:ext cx="2971801" cy="458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97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Roosevelt Branch meets Monday evenings at the Roosevelt Hotel, Madison Avenue at 45</a:t>
            </a:r>
            <a:r>
              <a:rPr lang="en-US" sz="2800" baseline="30000" dirty="0" smtClean="0"/>
              <a:t>th</a:t>
            </a:r>
            <a:r>
              <a:rPr lang="en-US" sz="2800" dirty="0" smtClean="0"/>
              <a:t> Street, 6:15 – 8:15PM.</a:t>
            </a:r>
          </a:p>
          <a:p>
            <a:r>
              <a:rPr lang="en-US" sz="2800" dirty="0" smtClean="0"/>
              <a:t>Empire Branch meets Wednesday evenings at the CUNY Graduate Center, Fifth Avenue at 34</a:t>
            </a:r>
            <a:r>
              <a:rPr lang="en-US" sz="2800" baseline="30000" dirty="0" smtClean="0"/>
              <a:t>th</a:t>
            </a:r>
            <a:r>
              <a:rPr lang="en-US" sz="2800" dirty="0" smtClean="0"/>
              <a:t> Street, 6:15 – 8:15PM.</a:t>
            </a:r>
          </a:p>
          <a:p>
            <a:r>
              <a:rPr lang="en-US" sz="2800" dirty="0" smtClean="0"/>
              <a:t>Insider Groups (Teleconference)meet weekly.</a:t>
            </a:r>
            <a:endParaRPr lang="en-US" sz="2800" dirty="0"/>
          </a:p>
          <a:p>
            <a:endParaRPr lang="en-US" dirty="0"/>
          </a:p>
          <a:p>
            <a:endParaRPr lang="en-US" dirty="0"/>
          </a:p>
        </p:txBody>
      </p:sp>
      <p:sp>
        <p:nvSpPr>
          <p:cNvPr id="2" name="Title 1"/>
          <p:cNvSpPr>
            <a:spLocks noGrp="1"/>
          </p:cNvSpPr>
          <p:nvPr>
            <p:ph type="title"/>
          </p:nvPr>
        </p:nvSpPr>
        <p:spPr/>
        <p:txBody>
          <a:bodyPr/>
          <a:lstStyle/>
          <a:p>
            <a:r>
              <a:rPr lang="en-US" dirty="0" smtClean="0"/>
              <a:t>The Five O’Clock Club</a:t>
            </a:r>
            <a:endParaRPr lang="en-US" dirty="0"/>
          </a:p>
        </p:txBody>
      </p:sp>
    </p:spTree>
    <p:extLst>
      <p:ext uri="{BB962C8B-B14F-4D97-AF65-F5344CB8AC3E}">
        <p14:creationId xmlns:p14="http://schemas.microsoft.com/office/powerpoint/2010/main" val="21636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Book Series</a:t>
            </a:r>
            <a:endParaRPr lang="en-US" dirty="0"/>
          </a:p>
        </p:txBody>
      </p:sp>
      <p:sp>
        <p:nvSpPr>
          <p:cNvPr id="2" name="Title 1"/>
          <p:cNvSpPr>
            <a:spLocks noGrp="1"/>
          </p:cNvSpPr>
          <p:nvPr>
            <p:ph type="title"/>
          </p:nvPr>
        </p:nvSpPr>
        <p:spPr/>
        <p:txBody>
          <a:bodyPr/>
          <a:lstStyle/>
          <a:p>
            <a:r>
              <a:rPr lang="en-US" dirty="0" smtClean="0"/>
              <a:t>The Five O’Clock Club</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30214923"/>
              </p:ext>
            </p:extLst>
          </p:nvPr>
        </p:nvGraphicFramePr>
        <p:xfrm>
          <a:off x="3733800" y="1295400"/>
          <a:ext cx="3886200" cy="5261483"/>
        </p:xfrm>
        <a:graphic>
          <a:graphicData uri="http://schemas.openxmlformats.org/presentationml/2006/ole">
            <mc:AlternateContent xmlns:mc="http://schemas.openxmlformats.org/markup-compatibility/2006">
              <mc:Choice xmlns:v="urn:schemas-microsoft-com:vml" Requires="v">
                <p:oleObj spid="_x0000_s2077" name="Acrobat Document" r:id="rId4" imgW="5657698" imgH="7372198" progId="AcroExch.Document.7">
                  <p:embed/>
                </p:oleObj>
              </mc:Choice>
              <mc:Fallback>
                <p:oleObj name="Acrobat Document" r:id="rId4" imgW="5657698" imgH="7372198" progId="AcroExch.Document.7">
                  <p:embed/>
                  <p:pic>
                    <p:nvPicPr>
                      <p:cNvPr id="0" name=""/>
                      <p:cNvPicPr/>
                      <p:nvPr/>
                    </p:nvPicPr>
                    <p:blipFill>
                      <a:blip r:embed="rId5"/>
                      <a:stretch>
                        <a:fillRect/>
                      </a:stretch>
                    </p:blipFill>
                    <p:spPr>
                      <a:xfrm>
                        <a:off x="3733800" y="1295400"/>
                        <a:ext cx="3886200" cy="5261483"/>
                      </a:xfrm>
                      <a:prstGeom prst="rect">
                        <a:avLst/>
                      </a:prstGeom>
                    </p:spPr>
                  </p:pic>
                </p:oleObj>
              </mc:Fallback>
            </mc:AlternateContent>
          </a:graphicData>
        </a:graphic>
      </p:graphicFrame>
    </p:spTree>
    <p:extLst>
      <p:ext uri="{BB962C8B-B14F-4D97-AF65-F5344CB8AC3E}">
        <p14:creationId xmlns:p14="http://schemas.microsoft.com/office/powerpoint/2010/main" val="2381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 Postal Service may reduce mail delivery to weekdays, ending Saturday deliveries.  Some postal workers are supporting the creating of more direct mail campaigns by companies (i.e., junk mail) so postal workers will have mail to deliver on Saturdays.  </a:t>
            </a:r>
          </a:p>
          <a:p>
            <a:r>
              <a:rPr lang="en-US" b="1" i="1" dirty="0" smtClean="0"/>
              <a:t>A reasonable solution to the changing nature of this industry?</a:t>
            </a:r>
            <a:endParaRPr lang="en-US" b="1" i="1" dirty="0"/>
          </a:p>
        </p:txBody>
      </p:sp>
      <p:sp>
        <p:nvSpPr>
          <p:cNvPr id="2" name="Title 1"/>
          <p:cNvSpPr>
            <a:spLocks noGrp="1"/>
          </p:cNvSpPr>
          <p:nvPr>
            <p:ph type="title"/>
          </p:nvPr>
        </p:nvSpPr>
        <p:spPr/>
        <p:txBody>
          <a:bodyPr/>
          <a:lstStyle/>
          <a:p>
            <a:r>
              <a:rPr lang="en-US" dirty="0" smtClean="0"/>
              <a:t>The World of Work is Changing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005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To review some strategies for not only surviving but how to flourish in a time of organizational change.</a:t>
            </a:r>
          </a:p>
          <a:p>
            <a:r>
              <a:rPr lang="en-US" dirty="0" smtClean="0"/>
              <a:t>Become knowledgeable in more than one area of your organization.</a:t>
            </a:r>
          </a:p>
          <a:p>
            <a:r>
              <a:rPr lang="en-US" dirty="0" smtClean="0"/>
              <a:t>Become a strategic partner.</a:t>
            </a:r>
          </a:p>
          <a:p>
            <a:r>
              <a:rPr lang="en-US" dirty="0" smtClean="0"/>
              <a:t>Formulate a plan of action.</a:t>
            </a:r>
          </a:p>
          <a:p>
            <a:r>
              <a:rPr lang="en-US" dirty="0" smtClean="0"/>
              <a:t>Recognize the realities of today’s job market.</a:t>
            </a:r>
            <a:endParaRPr lang="en-US" dirty="0"/>
          </a:p>
          <a:p>
            <a:endParaRPr lang="en-US" dirty="0"/>
          </a:p>
        </p:txBody>
      </p:sp>
      <p:sp>
        <p:nvSpPr>
          <p:cNvPr id="2" name="Title 1"/>
          <p:cNvSpPr>
            <a:spLocks noGrp="1"/>
          </p:cNvSpPr>
          <p:nvPr>
            <p:ph type="title"/>
          </p:nvPr>
        </p:nvSpPr>
        <p:spPr/>
        <p:txBody>
          <a:bodyPr/>
          <a:lstStyle/>
          <a:p>
            <a:r>
              <a:rPr lang="en-US" dirty="0" smtClean="0"/>
              <a:t>Objective</a:t>
            </a:r>
            <a:endParaRPr lang="en-US" dirty="0"/>
          </a:p>
        </p:txBody>
      </p:sp>
    </p:spTree>
    <p:extLst>
      <p:ext uri="{BB962C8B-B14F-4D97-AF65-F5344CB8AC3E}">
        <p14:creationId xmlns:p14="http://schemas.microsoft.com/office/powerpoint/2010/main" val="34845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r>
              <a:rPr lang="en-US" dirty="0" smtClean="0"/>
              <a:t>Know your internal and external contacts – my own case study.</a:t>
            </a:r>
          </a:p>
          <a:p>
            <a:r>
              <a:rPr lang="en-US" dirty="0" smtClean="0"/>
              <a:t>Relationship of IT or IT audit professionals with other departments – the story of Jerry.</a:t>
            </a:r>
          </a:p>
          <a:p>
            <a:r>
              <a:rPr lang="en-US" dirty="0" smtClean="0"/>
              <a:t>Connecting IT with business units (line managers); HR (e.g., HRIS); outside vendors; and professional associations – how to better align yourself with the goals of the organization.</a:t>
            </a:r>
          </a:p>
          <a:p>
            <a:endParaRPr lang="en-US" dirty="0"/>
          </a:p>
        </p:txBody>
      </p:sp>
      <p:sp>
        <p:nvSpPr>
          <p:cNvPr id="2" name="Title 1"/>
          <p:cNvSpPr>
            <a:spLocks noGrp="1"/>
          </p:cNvSpPr>
          <p:nvPr>
            <p:ph type="title"/>
          </p:nvPr>
        </p:nvSpPr>
        <p:spPr>
          <a:xfrm>
            <a:off x="457200" y="381000"/>
            <a:ext cx="8229600" cy="1143000"/>
          </a:xfrm>
        </p:spPr>
        <p:txBody>
          <a:bodyPr>
            <a:normAutofit fontScale="90000"/>
          </a:bodyPr>
          <a:lstStyle/>
          <a:p>
            <a:r>
              <a:rPr lang="en-US" dirty="0" smtClean="0"/>
              <a:t>Becoming Knowledgeable in More Than One Area of Your Organization</a:t>
            </a:r>
            <a:endParaRPr lang="en-US" dirty="0"/>
          </a:p>
        </p:txBody>
      </p:sp>
    </p:spTree>
    <p:extLst>
      <p:ext uri="{BB962C8B-B14F-4D97-AF65-F5344CB8AC3E}">
        <p14:creationId xmlns:p14="http://schemas.microsoft.com/office/powerpoint/2010/main" val="15646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635" y="371603"/>
            <a:ext cx="21161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222" y="2352743"/>
            <a:ext cx="21161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13" y="4184109"/>
            <a:ext cx="21161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346" y="4322596"/>
            <a:ext cx="21161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13531"/>
            <a:ext cx="2116137"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99341" y="2852370"/>
            <a:ext cx="952500" cy="830997"/>
          </a:xfrm>
          <a:prstGeom prst="rect">
            <a:avLst/>
          </a:prstGeom>
          <a:noFill/>
        </p:spPr>
        <p:txBody>
          <a:bodyPr wrap="square" rtlCol="0">
            <a:spAutoFit/>
          </a:bodyPr>
          <a:lstStyle/>
          <a:p>
            <a:r>
              <a:rPr lang="en-US" sz="4800" dirty="0" smtClean="0"/>
              <a:t>IT</a:t>
            </a:r>
            <a:endParaRPr lang="en-US" sz="4800" dirty="0"/>
          </a:p>
        </p:txBody>
      </p:sp>
      <p:sp>
        <p:nvSpPr>
          <p:cNvPr id="7" name="TextBox 6"/>
          <p:cNvSpPr txBox="1"/>
          <p:nvPr/>
        </p:nvSpPr>
        <p:spPr>
          <a:xfrm>
            <a:off x="1554015" y="836800"/>
            <a:ext cx="989305" cy="769441"/>
          </a:xfrm>
          <a:prstGeom prst="rect">
            <a:avLst/>
          </a:prstGeom>
          <a:noFill/>
        </p:spPr>
        <p:txBody>
          <a:bodyPr wrap="square" rtlCol="0">
            <a:spAutoFit/>
          </a:bodyPr>
          <a:lstStyle/>
          <a:p>
            <a:r>
              <a:rPr lang="en-US" sz="4400" dirty="0" smtClean="0"/>
              <a:t>HR</a:t>
            </a:r>
            <a:endParaRPr lang="en-US" sz="4400" dirty="0"/>
          </a:p>
        </p:txBody>
      </p:sp>
      <p:sp>
        <p:nvSpPr>
          <p:cNvPr id="9" name="TextBox 8"/>
          <p:cNvSpPr txBox="1"/>
          <p:nvPr/>
        </p:nvSpPr>
        <p:spPr>
          <a:xfrm>
            <a:off x="6339803" y="1019145"/>
            <a:ext cx="1447800" cy="400110"/>
          </a:xfrm>
          <a:prstGeom prst="rect">
            <a:avLst/>
          </a:prstGeom>
          <a:noFill/>
        </p:spPr>
        <p:txBody>
          <a:bodyPr wrap="square" rtlCol="0">
            <a:spAutoFit/>
          </a:bodyPr>
          <a:lstStyle/>
          <a:p>
            <a:r>
              <a:rPr lang="en-US" sz="2000" dirty="0" smtClean="0"/>
              <a:t>Marketing</a:t>
            </a:r>
            <a:endParaRPr lang="en-US" sz="2000" dirty="0"/>
          </a:p>
        </p:txBody>
      </p:sp>
      <p:sp>
        <p:nvSpPr>
          <p:cNvPr id="10" name="TextBox 9"/>
          <p:cNvSpPr txBox="1"/>
          <p:nvPr/>
        </p:nvSpPr>
        <p:spPr>
          <a:xfrm>
            <a:off x="1634225" y="4901315"/>
            <a:ext cx="1115637" cy="523220"/>
          </a:xfrm>
          <a:prstGeom prst="rect">
            <a:avLst/>
          </a:prstGeom>
          <a:noFill/>
        </p:spPr>
        <p:txBody>
          <a:bodyPr wrap="square" rtlCol="0">
            <a:spAutoFit/>
          </a:bodyPr>
          <a:lstStyle/>
          <a:p>
            <a:r>
              <a:rPr lang="en-US" sz="2800" dirty="0" smtClean="0"/>
              <a:t>Sales</a:t>
            </a:r>
            <a:endParaRPr lang="en-US" sz="2800" dirty="0"/>
          </a:p>
        </p:txBody>
      </p:sp>
      <p:sp>
        <p:nvSpPr>
          <p:cNvPr id="11" name="TextBox 10"/>
          <p:cNvSpPr txBox="1"/>
          <p:nvPr/>
        </p:nvSpPr>
        <p:spPr>
          <a:xfrm>
            <a:off x="6381204" y="4853189"/>
            <a:ext cx="1676400" cy="400110"/>
          </a:xfrm>
          <a:prstGeom prst="rect">
            <a:avLst/>
          </a:prstGeom>
          <a:noFill/>
        </p:spPr>
        <p:txBody>
          <a:bodyPr wrap="square" rtlCol="0">
            <a:spAutoFit/>
          </a:bodyPr>
          <a:lstStyle/>
          <a:p>
            <a:r>
              <a:rPr lang="en-US" sz="2000" dirty="0" smtClean="0"/>
              <a:t>Operations</a:t>
            </a:r>
            <a:endParaRPr lang="en-US" sz="2000" dirty="0"/>
          </a:p>
        </p:txBody>
      </p:sp>
      <p:cxnSp>
        <p:nvCxnSpPr>
          <p:cNvPr id="15" name="Straight Arrow Connector 14"/>
          <p:cNvCxnSpPr/>
          <p:nvPr/>
        </p:nvCxnSpPr>
        <p:spPr>
          <a:xfrm>
            <a:off x="2876973" y="2124869"/>
            <a:ext cx="582690" cy="33667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72666" y="4088592"/>
            <a:ext cx="382941" cy="3372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72666" y="2124869"/>
            <a:ext cx="451279" cy="33667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224463" y="4088592"/>
            <a:ext cx="288759" cy="2267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1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lstStyle/>
          <a:p>
            <a:r>
              <a:rPr lang="en-US" dirty="0" smtClean="0"/>
              <a:t>Become an advocate for your organization – the story of Martha.</a:t>
            </a:r>
          </a:p>
          <a:p>
            <a:r>
              <a:rPr lang="en-US" dirty="0" smtClean="0"/>
              <a:t>Know the real needs and issues facing your organization.</a:t>
            </a:r>
          </a:p>
          <a:p>
            <a:r>
              <a:rPr lang="en-US" dirty="0" smtClean="0"/>
              <a:t>Know how to leverage your experiences, knowledge, skills and accomplishments to advance your career.</a:t>
            </a:r>
            <a:endParaRPr lang="en-US" dirty="0"/>
          </a:p>
        </p:txBody>
      </p:sp>
      <p:sp>
        <p:nvSpPr>
          <p:cNvPr id="2" name="Title 1"/>
          <p:cNvSpPr>
            <a:spLocks noGrp="1"/>
          </p:cNvSpPr>
          <p:nvPr>
            <p:ph type="title"/>
          </p:nvPr>
        </p:nvSpPr>
        <p:spPr/>
        <p:txBody>
          <a:bodyPr/>
          <a:lstStyle/>
          <a:p>
            <a:r>
              <a:rPr lang="en-US" dirty="0" smtClean="0"/>
              <a:t>Becoming a Strategic Partner</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43400"/>
            <a:ext cx="3048000" cy="202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3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1194</Words>
  <Application>Microsoft Office PowerPoint</Application>
  <PresentationFormat>On-screen Show (4:3)</PresentationFormat>
  <Paragraphs>98</Paragraphs>
  <Slides>14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Concourse</vt:lpstr>
      <vt:lpstr>Acrobat Document</vt:lpstr>
      <vt:lpstr>How to Stand Out in a Time of Organizational Change</vt:lpstr>
      <vt:lpstr>The Five O’Clock Club</vt:lpstr>
      <vt:lpstr>The Five O’Clock Club</vt:lpstr>
      <vt:lpstr>The Five O’Clock Club</vt:lpstr>
      <vt:lpstr>The World of Work is Changing</vt:lpstr>
      <vt:lpstr>Objective</vt:lpstr>
      <vt:lpstr>Becoming Knowledgeable in More Than One Area of Your Organization</vt:lpstr>
      <vt:lpstr>PowerPoint Presentation</vt:lpstr>
      <vt:lpstr>Becoming a Strategic Partner</vt:lpstr>
      <vt:lpstr>From Consultant to Employee</vt:lpstr>
      <vt:lpstr>Formulate a Plan of Action</vt:lpstr>
      <vt:lpstr>Some Actions You Can Take Now</vt:lpstr>
      <vt:lpstr>Recognize the Realities of Today’s Job Market</vt:lpstr>
      <vt:lpstr>Thank you ISSA Members!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Stand Out in a Time of Organizational Change</dc:title>
  <dc:creator>Chip Conlin</dc:creator>
  <cp:lastModifiedBy>Chip Conlin</cp:lastModifiedBy>
  <cp:revision>34</cp:revision>
  <dcterms:created xsi:type="dcterms:W3CDTF">2012-04-05T16:02:31Z</dcterms:created>
  <dcterms:modified xsi:type="dcterms:W3CDTF">2012-04-12T15:29:47Z</dcterms:modified>
</cp:coreProperties>
</file>