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93" r:id="rId22"/>
    <p:sldId id="282" r:id="rId23"/>
    <p:sldId id="284" r:id="rId24"/>
    <p:sldId id="285" r:id="rId25"/>
    <p:sldId id="286" r:id="rId26"/>
    <p:sldId id="287" r:id="rId27"/>
    <p:sldId id="292" r:id="rId28"/>
    <p:sldId id="288" r:id="rId29"/>
    <p:sldId id="289" r:id="rId30"/>
    <p:sldId id="290" r:id="rId31"/>
    <p:sldId id="294" r:id="rId32"/>
    <p:sldId id="295" r:id="rId33"/>
    <p:sldId id="296" r:id="rId34"/>
  </p:sldIdLst>
  <p:sldSz cx="13004800" cy="97536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848" y="-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F525B-E188-844F-8896-28A3A858E6F9}" type="datetimeFigureOut">
              <a:rPr lang="en-US" smtClean="0"/>
              <a:t>5/16/12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4634D-4E2E-8C4E-9A3C-8EB36524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9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4634D-4E2E-8C4E-9A3C-8EB365244B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3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 userDrawn="1"/>
        </p:nvSpPr>
        <p:spPr bwMode="auto">
          <a:xfrm>
            <a:off x="-114300" y="-12700"/>
            <a:ext cx="1854200" cy="9753600"/>
          </a:xfrm>
          <a:prstGeom prst="rect">
            <a:avLst/>
          </a:prstGeom>
          <a:gradFill flip="none" rotWithShape="1">
            <a:gsLst>
              <a:gs pos="43000">
                <a:srgbClr val="FF7F00"/>
              </a:gs>
              <a:gs pos="100000">
                <a:srgbClr val="FFFFFF">
                  <a:alpha val="78571"/>
                </a:srgbClr>
              </a:gs>
            </a:gsLst>
            <a:lin ang="0" scaled="0"/>
            <a:tileRect/>
          </a:gradFill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-3048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599" y="3030538"/>
            <a:ext cx="10023475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8200" y="5638800"/>
            <a:ext cx="9102725" cy="2492375"/>
          </a:xfrm>
        </p:spPr>
        <p:txBody>
          <a:bodyPr/>
          <a:lstStyle>
            <a:lvl1pPr marL="0" indent="0" algn="r">
              <a:buNone/>
              <a:defRPr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8A9C-7893-574D-8CBE-251ED443C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5459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 userDrawn="1"/>
        </p:nvSpPr>
        <p:spPr bwMode="auto">
          <a:xfrm>
            <a:off x="0" y="8686800"/>
            <a:ext cx="13004800" cy="1054100"/>
          </a:xfrm>
          <a:prstGeom prst="rect">
            <a:avLst/>
          </a:prstGeom>
          <a:gradFill flip="none" rotWithShape="1">
            <a:gsLst>
              <a:gs pos="43000">
                <a:srgbClr val="FF7F00"/>
              </a:gs>
              <a:gs pos="100000">
                <a:srgbClr val="FFFFFF">
                  <a:alpha val="78571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-3048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0" y="0"/>
            <a:ext cx="91948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63500" rIns="121299" bIns="63500" anchor="ctr"/>
          <a:lstStyle>
            <a:lvl1pPr marL="571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  <a:sym typeface="Papyrus" charset="0"/>
              </a:defRPr>
            </a:lvl1pPr>
            <a:lvl2pPr marL="571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2pPr>
            <a:lvl3pPr marL="571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3pPr>
            <a:lvl4pPr marL="571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4pPr>
            <a:lvl5pPr marL="571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5pPr>
            <a:lvl6pPr marL="5143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6pPr>
            <a:lvl7pPr marL="9715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7pPr>
            <a:lvl8pPr marL="14287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8pPr>
            <a:lvl9pPr marL="188595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Papyrus" charset="0"/>
                <a:ea typeface="ヒラギノ角ゴ ProN W3" charset="0"/>
                <a:cs typeface="ヒラギノ角ゴ ProN W3" charset="0"/>
                <a:sym typeface="Papyrus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7608A-A537-2048-BF17-DE06E417A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37599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-114300" y="-304800"/>
            <a:ext cx="13119100" cy="10045700"/>
            <a:chOff x="-114300" y="-304800"/>
            <a:chExt cx="13119100" cy="10045700"/>
          </a:xfrm>
        </p:grpSpPr>
        <p:sp>
          <p:nvSpPr>
            <p:cNvPr id="5" name="Rectangle 4"/>
            <p:cNvSpPr>
              <a:spLocks/>
            </p:cNvSpPr>
            <p:nvPr userDrawn="1"/>
          </p:nvSpPr>
          <p:spPr bwMode="auto">
            <a:xfrm>
              <a:off x="-114300" y="-12700"/>
              <a:ext cx="1854200" cy="9753600"/>
            </a:xfrm>
            <a:prstGeom prst="rect">
              <a:avLst/>
            </a:prstGeom>
            <a:gradFill flip="none" rotWithShape="1">
              <a:gsLst>
                <a:gs pos="43000">
                  <a:srgbClr val="FF7F00"/>
                </a:gs>
                <a:gs pos="100000">
                  <a:srgbClr val="FFFFFF">
                    <a:alpha val="78571"/>
                  </a:srgbClr>
                </a:gs>
              </a:gsLst>
              <a:lin ang="0" scaled="0"/>
              <a:tileRect/>
            </a:gradFill>
            <a:ln w="127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6" name="Picture 6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4800" y="-304800"/>
              <a:ext cx="3810000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AD7F-B757-D644-980B-DCB3509C0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93270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-114300" y="-304800"/>
            <a:ext cx="13119100" cy="10045700"/>
            <a:chOff x="-114300" y="-304800"/>
            <a:chExt cx="13119100" cy="10045700"/>
          </a:xfrm>
        </p:grpSpPr>
        <p:sp>
          <p:nvSpPr>
            <p:cNvPr id="5" name="Rectangle 4"/>
            <p:cNvSpPr>
              <a:spLocks/>
            </p:cNvSpPr>
            <p:nvPr userDrawn="1"/>
          </p:nvSpPr>
          <p:spPr bwMode="auto">
            <a:xfrm>
              <a:off x="-114300" y="-12700"/>
              <a:ext cx="1854200" cy="9753600"/>
            </a:xfrm>
            <a:prstGeom prst="rect">
              <a:avLst/>
            </a:prstGeom>
            <a:gradFill flip="none" rotWithShape="1">
              <a:gsLst>
                <a:gs pos="43000">
                  <a:srgbClr val="FF7F00"/>
                </a:gs>
                <a:gs pos="100000">
                  <a:srgbClr val="FFFFFF">
                    <a:alpha val="78571"/>
                  </a:srgbClr>
                </a:gs>
              </a:gsLst>
              <a:lin ang="0" scaled="0"/>
              <a:tileRect/>
            </a:gradFill>
            <a:ln w="127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6" name="Picture 6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4800" y="-304800"/>
              <a:ext cx="3810000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0588" y="0"/>
            <a:ext cx="2906712" cy="975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0450" y="0"/>
            <a:ext cx="8567738" cy="975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F3030-ECBE-D544-A29E-23C2CBE57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4829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 userDrawn="1"/>
        </p:nvSpPr>
        <p:spPr bwMode="auto">
          <a:xfrm>
            <a:off x="-114300" y="-12700"/>
            <a:ext cx="1854200" cy="9753600"/>
          </a:xfrm>
          <a:prstGeom prst="rect">
            <a:avLst/>
          </a:prstGeom>
          <a:gradFill flip="none" rotWithShape="1">
            <a:gsLst>
              <a:gs pos="43000">
                <a:srgbClr val="FF7F00"/>
              </a:gs>
              <a:gs pos="100000">
                <a:srgbClr val="FFFFFF">
                  <a:alpha val="78571"/>
                </a:srgbClr>
              </a:gs>
            </a:gsLst>
            <a:lin ang="0" scaled="0"/>
            <a:tileRect/>
          </a:gradFill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-3048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1409700"/>
            <a:ext cx="10833100" cy="7962900"/>
          </a:xfrm>
        </p:spPr>
        <p:txBody>
          <a:bodyPr/>
          <a:lstStyle>
            <a:lvl1pPr>
              <a:defRPr sz="3600" b="0"/>
            </a:lvl1pPr>
            <a:lvl2pPr>
              <a:defRPr sz="3200" b="0"/>
            </a:lvl2pPr>
            <a:lvl3pPr>
              <a:defRPr sz="2400" b="0"/>
            </a:lvl3pPr>
            <a:lvl4pPr>
              <a:defRPr sz="2000" b="0"/>
            </a:lvl4pPr>
            <a:lvl5pPr>
              <a:defRPr sz="18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34134-C05E-0943-BB39-CD9095277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06899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29000"/>
            <a:ext cx="13004800" cy="1936750"/>
          </a:xfrm>
        </p:spPr>
        <p:txBody>
          <a:bodyPr/>
          <a:lstStyle>
            <a:lvl1pPr algn="ctr">
              <a:defRPr sz="4000" b="1" i="0" cap="none" baseline="0">
                <a:solidFill>
                  <a:schemeClr val="bg1"/>
                </a:solidFill>
                <a:latin typeface="Papyru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7391400"/>
            <a:ext cx="13004800" cy="2133600"/>
          </a:xfrm>
        </p:spPr>
        <p:txBody>
          <a:bodyPr anchor="b"/>
          <a:lstStyle>
            <a:lvl1pPr marL="0" indent="0" algn="ctr">
              <a:buNone/>
              <a:defRPr sz="1600" b="0" i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42736-DDF5-CF41-9E9D-EFC172FCA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1282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 userDrawn="1"/>
        </p:nvSpPr>
        <p:spPr bwMode="auto">
          <a:xfrm>
            <a:off x="-114300" y="-12700"/>
            <a:ext cx="1854200" cy="9753600"/>
          </a:xfrm>
          <a:prstGeom prst="rect">
            <a:avLst/>
          </a:prstGeom>
          <a:gradFill flip="none" rotWithShape="1">
            <a:gsLst>
              <a:gs pos="43000">
                <a:srgbClr val="FF7F00"/>
              </a:gs>
              <a:gs pos="100000">
                <a:srgbClr val="FFFFFF">
                  <a:alpha val="78571"/>
                </a:srgbClr>
              </a:gs>
            </a:gsLst>
            <a:lin ang="0" scaled="0"/>
            <a:tileRect/>
          </a:gradFill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-3048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00" y="1409700"/>
            <a:ext cx="5410200" cy="834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77100" y="1409700"/>
            <a:ext cx="5410200" cy="834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FFDF8-A87B-494D-947C-236888AD2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7377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-3048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FB3F6-0E59-044B-87DF-BD4731A2E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4771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 userDrawn="1"/>
        </p:nvGrpSpPr>
        <p:grpSpPr bwMode="auto">
          <a:xfrm>
            <a:off x="-114300" y="-304800"/>
            <a:ext cx="13119100" cy="10045700"/>
            <a:chOff x="-114300" y="-304800"/>
            <a:chExt cx="13119100" cy="10045700"/>
          </a:xfrm>
        </p:grpSpPr>
        <p:sp>
          <p:nvSpPr>
            <p:cNvPr id="4" name="Rectangle 3"/>
            <p:cNvSpPr>
              <a:spLocks/>
            </p:cNvSpPr>
            <p:nvPr userDrawn="1"/>
          </p:nvSpPr>
          <p:spPr bwMode="auto">
            <a:xfrm>
              <a:off x="-114300" y="-12700"/>
              <a:ext cx="1854200" cy="9753600"/>
            </a:xfrm>
            <a:prstGeom prst="rect">
              <a:avLst/>
            </a:prstGeom>
            <a:gradFill flip="none" rotWithShape="1">
              <a:gsLst>
                <a:gs pos="43000">
                  <a:srgbClr val="FF7F00"/>
                </a:gs>
                <a:gs pos="100000">
                  <a:srgbClr val="FFFFFF">
                    <a:alpha val="78571"/>
                  </a:srgbClr>
                </a:gs>
              </a:gsLst>
              <a:lin ang="0" scaled="0"/>
              <a:tileRect/>
            </a:gradFill>
            <a:ln w="127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5" name="Picture 6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4800" y="-304800"/>
              <a:ext cx="3810000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AA05-DAAC-EF46-BAFE-CF717A238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40252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orizontal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-3048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/>
          </p:cNvSpPr>
          <p:nvPr userDrawn="1"/>
        </p:nvSpPr>
        <p:spPr bwMode="auto">
          <a:xfrm>
            <a:off x="0" y="8686800"/>
            <a:ext cx="13004800" cy="1054100"/>
          </a:xfrm>
          <a:prstGeom prst="rect">
            <a:avLst/>
          </a:prstGeom>
          <a:gradFill flip="none" rotWithShape="1">
            <a:gsLst>
              <a:gs pos="43000">
                <a:srgbClr val="FF7F00"/>
              </a:gs>
              <a:gs pos="100000">
                <a:srgbClr val="FFFFFF">
                  <a:alpha val="78571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5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895F5-159F-E84A-89B5-E0EB20F12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531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7585E-B22D-7446-A727-BF59A7E1B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55481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 userDrawn="1"/>
        </p:nvGrpSpPr>
        <p:grpSpPr bwMode="auto">
          <a:xfrm>
            <a:off x="-114300" y="-304800"/>
            <a:ext cx="13119100" cy="10045700"/>
            <a:chOff x="-114300" y="-304800"/>
            <a:chExt cx="13119100" cy="10045700"/>
          </a:xfrm>
        </p:grpSpPr>
        <p:sp>
          <p:nvSpPr>
            <p:cNvPr id="6" name="Rectangle 5"/>
            <p:cNvSpPr>
              <a:spLocks/>
            </p:cNvSpPr>
            <p:nvPr userDrawn="1"/>
          </p:nvSpPr>
          <p:spPr bwMode="auto">
            <a:xfrm>
              <a:off x="-114300" y="-12700"/>
              <a:ext cx="1854200" cy="9753600"/>
            </a:xfrm>
            <a:prstGeom prst="rect">
              <a:avLst/>
            </a:prstGeom>
            <a:gradFill flip="none" rotWithShape="1">
              <a:gsLst>
                <a:gs pos="43000">
                  <a:srgbClr val="FF7F00"/>
                </a:gs>
                <a:gs pos="100000">
                  <a:srgbClr val="FFFFFF">
                    <a:alpha val="78571"/>
                  </a:srgbClr>
                </a:gs>
              </a:gsLst>
              <a:lin ang="0" scaled="0"/>
              <a:tileRect/>
            </a:gradFill>
            <a:ln w="127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4800" y="-304800"/>
              <a:ext cx="3810000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0" y="685800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9999" y="2438400"/>
            <a:ext cx="6003925" cy="6273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8000" y="2362200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C8F94-7C46-AE42-804F-7C381FECD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9512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63513" y="9134475"/>
            <a:ext cx="24765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1">
                <a:solidFill>
                  <a:srgbClr val="FFFFFF"/>
                </a:solidFill>
                <a:latin typeface="Garamond" charset="0"/>
                <a:cs typeface="Garamond" charset="0"/>
                <a:sym typeface="Garamond" charset="0"/>
              </a:defRPr>
            </a:lvl1pPr>
          </a:lstStyle>
          <a:p>
            <a:pPr>
              <a:defRPr/>
            </a:pPr>
            <a:fld id="{99C8CC71-68C4-0D4E-8590-0532E6289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54200" y="1409700"/>
            <a:ext cx="10833100" cy="834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63500" rIns="121299" bIns="635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Verdana" charset="0"/>
              </a:rPr>
              <a:t>Fourth level</a:t>
            </a:r>
          </a:p>
          <a:p>
            <a:pPr lvl="4"/>
            <a:r>
              <a:rPr lang="en-US" smtClean="0">
                <a:sym typeface="Verdana" charset="0"/>
              </a:rPr>
              <a:t>Fifth level</a:t>
            </a:r>
            <a:endParaRPr lang="en-US">
              <a:sym typeface="Verdana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0"/>
            <a:ext cx="1029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63500" rIns="121299" bIns="635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Papyrus" charset="0"/>
              </a:rPr>
              <a:t>Click to edit Master title style</a:t>
            </a:r>
            <a:endParaRPr lang="en-US">
              <a:sym typeface="Papyru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28" r:id="rId3"/>
    <p:sldLayoutId id="2147483932" r:id="rId4"/>
    <p:sldLayoutId id="2147483933" r:id="rId5"/>
    <p:sldLayoutId id="2147483934" r:id="rId6"/>
    <p:sldLayoutId id="2147483935" r:id="rId7"/>
    <p:sldLayoutId id="2147483929" r:id="rId8"/>
    <p:sldLayoutId id="2147483936" r:id="rId9"/>
    <p:sldLayoutId id="2147483937" r:id="rId10"/>
    <p:sldLayoutId id="2147483938" r:id="rId11"/>
    <p:sldLayoutId id="2147483939" r:id="rId12"/>
  </p:sldLayoutIdLst>
  <p:transition xmlns:p14="http://schemas.microsoft.com/office/powerpoint/2010/main"/>
  <p:hf hdr="0" ftr="0" dt="0"/>
  <p:txStyles>
    <p:titleStyle>
      <a:lvl1pPr marL="57150" indent="-571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charset="0"/>
          <a:cs typeface="ＭＳ Ｐゴシック" charset="0"/>
          <a:sym typeface="Papyrus" charset="0"/>
        </a:defRPr>
      </a:lvl1pPr>
      <a:lvl2pPr marL="57150" indent="-571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  <a:ea typeface="ＭＳ Ｐゴシック" charset="0"/>
          <a:cs typeface="ＭＳ Ｐゴシック" charset="0"/>
          <a:sym typeface="Papyrus" charset="0"/>
        </a:defRPr>
      </a:lvl2pPr>
      <a:lvl3pPr marL="57150" indent="-571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  <a:ea typeface="ＭＳ Ｐゴシック" charset="0"/>
          <a:cs typeface="ＭＳ Ｐゴシック" charset="0"/>
          <a:sym typeface="Papyrus" charset="0"/>
        </a:defRPr>
      </a:lvl3pPr>
      <a:lvl4pPr marL="57150" indent="-571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  <a:ea typeface="ＭＳ Ｐゴシック" charset="0"/>
          <a:cs typeface="ＭＳ Ｐゴシック" charset="0"/>
          <a:sym typeface="Papyrus" charset="0"/>
        </a:defRPr>
      </a:lvl4pPr>
      <a:lvl5pPr marL="57150" indent="-571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  <a:ea typeface="ＭＳ Ｐゴシック" charset="0"/>
          <a:cs typeface="ＭＳ Ｐゴシック" charset="0"/>
          <a:sym typeface="Papyrus" charset="0"/>
        </a:defRPr>
      </a:lvl5pPr>
      <a:lvl6pPr marL="5143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pyrus" charset="0"/>
          <a:ea typeface="ヒラギノ角ゴ ProN W3" charset="0"/>
          <a:cs typeface="ヒラギノ角ゴ ProN W3" charset="0"/>
          <a:sym typeface="Papyrus" charset="0"/>
        </a:defRPr>
      </a:lvl6pPr>
      <a:lvl7pPr marL="9715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pyrus" charset="0"/>
          <a:ea typeface="ヒラギノ角ゴ ProN W3" charset="0"/>
          <a:cs typeface="ヒラギノ角ゴ ProN W3" charset="0"/>
          <a:sym typeface="Papyrus" charset="0"/>
        </a:defRPr>
      </a:lvl7pPr>
      <a:lvl8pPr marL="14287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pyrus" charset="0"/>
          <a:ea typeface="ヒラギノ角ゴ ProN W3" charset="0"/>
          <a:cs typeface="ヒラギノ角ゴ ProN W3" charset="0"/>
          <a:sym typeface="Papyrus" charset="0"/>
        </a:defRPr>
      </a:lvl8pPr>
      <a:lvl9pPr marL="188595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pyrus" charset="0"/>
          <a:ea typeface="ヒラギノ角ゴ ProN W3" charset="0"/>
          <a:cs typeface="ヒラギノ角ゴ ProN W3" charset="0"/>
          <a:sym typeface="Papyrus" charset="0"/>
        </a:defRPr>
      </a:lvl9pPr>
    </p:titleStyle>
    <p:bodyStyle>
      <a:lvl1pPr marL="476250" indent="-419100" algn="l" rtl="0" eaLnBrk="1" fontAlgn="base" hangingPunct="1">
        <a:spcBef>
          <a:spcPts val="800"/>
        </a:spcBef>
        <a:spcAft>
          <a:spcPct val="0"/>
        </a:spcAft>
        <a:buSzPct val="120000"/>
        <a:buFont typeface="Verdana" charset="0"/>
        <a:buChar char="•"/>
        <a:defRPr sz="3000" b="1">
          <a:solidFill>
            <a:schemeClr val="tx1"/>
          </a:solidFill>
          <a:latin typeface="+mn-lt"/>
          <a:ea typeface="ＭＳ Ｐゴシック" charset="0"/>
          <a:cs typeface="ＭＳ Ｐゴシック" charset="0"/>
          <a:sym typeface="Verdana" charset="0"/>
        </a:defRPr>
      </a:lvl1pPr>
      <a:lvl2pPr marL="1076325" indent="-406400" algn="l" rtl="0" eaLnBrk="1" fontAlgn="base" hangingPunct="1">
        <a:spcBef>
          <a:spcPts val="700"/>
        </a:spcBef>
        <a:spcAft>
          <a:spcPct val="0"/>
        </a:spcAft>
        <a:buSzPct val="120000"/>
        <a:buFont typeface="Arial" charset="0"/>
        <a:buChar char="–"/>
        <a:defRPr sz="2400" b="1">
          <a:solidFill>
            <a:srgbClr val="4D4D4D"/>
          </a:solidFill>
          <a:latin typeface="Arial" charset="0"/>
          <a:ea typeface="ＭＳ Ｐゴシック" charset="0"/>
          <a:cs typeface="+mj-cs"/>
          <a:sym typeface="Arial" charset="0"/>
        </a:defRPr>
      </a:lvl2pPr>
      <a:lvl3pPr marL="1570038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Verdana" charset="0"/>
        <a:buChar char="•"/>
        <a:defRPr sz="1600" b="1">
          <a:solidFill>
            <a:srgbClr val="4D4D4D"/>
          </a:solidFill>
          <a:latin typeface="+mn-lt"/>
          <a:ea typeface="ＭＳ Ｐゴシック" charset="0"/>
          <a:cs typeface="+mj-cs"/>
          <a:sym typeface="Verdana" charset="0"/>
        </a:defRPr>
      </a:lvl3pPr>
      <a:lvl4pPr marL="2211388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Arial" charset="0"/>
        <a:buChar char="–"/>
        <a:defRPr sz="1400" b="1">
          <a:solidFill>
            <a:srgbClr val="676767"/>
          </a:solidFill>
          <a:latin typeface="Arial" charset="0"/>
          <a:ea typeface="ＭＳ Ｐゴシック" charset="0"/>
          <a:cs typeface="+mj-cs"/>
          <a:sym typeface="Arial" charset="0"/>
        </a:defRPr>
      </a:lvl4pPr>
      <a:lvl5pPr marL="2860675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Verdana" charset="0"/>
        <a:buChar char="»"/>
        <a:defRPr sz="1400" b="1">
          <a:solidFill>
            <a:srgbClr val="676767"/>
          </a:solidFill>
          <a:latin typeface="+mn-lt"/>
          <a:ea typeface="ＭＳ Ｐゴシック" charset="0"/>
          <a:cs typeface="+mj-cs"/>
          <a:sym typeface="Verdana" charset="0"/>
        </a:defRPr>
      </a:lvl5pPr>
      <a:lvl6pPr marL="3317875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Verdana" charset="0"/>
        <a:buChar char="»"/>
        <a:defRPr sz="1400" b="1">
          <a:solidFill>
            <a:srgbClr val="676767"/>
          </a:solidFill>
          <a:latin typeface="+mn-lt"/>
          <a:ea typeface="+mj-ea"/>
          <a:cs typeface="+mj-cs"/>
          <a:sym typeface="Verdana" charset="0"/>
        </a:defRPr>
      </a:lvl6pPr>
      <a:lvl7pPr marL="3775075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Verdana" charset="0"/>
        <a:buChar char="»"/>
        <a:defRPr sz="1400" b="1">
          <a:solidFill>
            <a:srgbClr val="676767"/>
          </a:solidFill>
          <a:latin typeface="+mn-lt"/>
          <a:ea typeface="+mj-ea"/>
          <a:cs typeface="+mj-cs"/>
          <a:sym typeface="Verdana" charset="0"/>
        </a:defRPr>
      </a:lvl7pPr>
      <a:lvl8pPr marL="4232275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Verdana" charset="0"/>
        <a:buChar char="»"/>
        <a:defRPr sz="1400" b="1">
          <a:solidFill>
            <a:srgbClr val="676767"/>
          </a:solidFill>
          <a:latin typeface="+mn-lt"/>
          <a:ea typeface="+mj-ea"/>
          <a:cs typeface="+mj-cs"/>
          <a:sym typeface="Verdana" charset="0"/>
        </a:defRPr>
      </a:lvl8pPr>
      <a:lvl9pPr marL="4689475" indent="-330200" algn="l" rtl="0" eaLnBrk="1" fontAlgn="base" hangingPunct="1">
        <a:spcBef>
          <a:spcPts val="500"/>
        </a:spcBef>
        <a:spcAft>
          <a:spcPct val="0"/>
        </a:spcAft>
        <a:buSzPct val="120000"/>
        <a:buFont typeface="Verdana" charset="0"/>
        <a:buChar char="»"/>
        <a:defRPr sz="1400" b="1">
          <a:solidFill>
            <a:srgbClr val="676767"/>
          </a:solidFill>
          <a:latin typeface="+mn-lt"/>
          <a:ea typeface="+mj-ea"/>
          <a:cs typeface="+mj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ee@ljkushner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ee@ljkushner.com" TargetMode="External"/><Relationship Id="rId3" Type="http://schemas.openxmlformats.org/officeDocument/2006/relationships/hyperlink" Target="mailto:lee@infosecleaders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Career </a:t>
            </a:r>
            <a:r>
              <a:rPr lang="en-US" dirty="0" err="1" smtClean="0"/>
              <a:t>Mythbusters</a:t>
            </a:r>
            <a:r>
              <a:rPr lang="en-US" dirty="0" smtClean="0"/>
              <a:t>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Kushner</a:t>
            </a:r>
          </a:p>
          <a:p>
            <a:r>
              <a:rPr lang="en-US" dirty="0" smtClean="0"/>
              <a:t>May 16, 2012</a:t>
            </a:r>
          </a:p>
          <a:p>
            <a:r>
              <a:rPr lang="en-US" dirty="0" smtClean="0"/>
              <a:t>NY Metro ISSA Chapter</a:t>
            </a:r>
          </a:p>
          <a:p>
            <a:r>
              <a:rPr lang="en-US" dirty="0" smtClean="0">
                <a:hlinkClick r:id="rId2"/>
              </a:rPr>
              <a:t>lee@ljkushner.com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DA8A9C-7893-574D-8CBE-251ED443C2F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97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1438275"/>
            <a:ext cx="10833100" cy="7962900"/>
          </a:xfrm>
        </p:spPr>
        <p:txBody>
          <a:bodyPr/>
          <a:lstStyle/>
          <a:p>
            <a:pPr marL="57150" indent="0">
              <a:buNone/>
            </a:pPr>
            <a:endParaRPr lang="en-US" b="1" dirty="0" smtClean="0"/>
          </a:p>
          <a:p>
            <a:pPr marL="57150" indent="0">
              <a:buNone/>
            </a:pPr>
            <a:endParaRPr lang="en-US" b="1" dirty="0"/>
          </a:p>
          <a:p>
            <a:pPr marL="57150" indent="0" algn="ctr">
              <a:buNone/>
            </a:pPr>
            <a:r>
              <a:rPr lang="en-US" b="1" dirty="0" smtClean="0"/>
              <a:t>Myth </a:t>
            </a:r>
            <a:r>
              <a:rPr lang="en-US" dirty="0" smtClean="0"/>
              <a:t>:  As I Advance in My Career, Specific Industry Knowledge is Less Importance.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The More Senior The Role, The More You Need To Understand the Business You Are Securing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299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</a:t>
            </a:r>
            <a:r>
              <a:rPr lang="en-US" dirty="0" smtClean="0"/>
              <a:t>:  My CISSP Will Differentiate </a:t>
            </a:r>
          </a:p>
          <a:p>
            <a:pPr marL="57150" indent="0" algn="ctr">
              <a:buNone/>
            </a:pPr>
            <a:r>
              <a:rPr lang="en-US" dirty="0" smtClean="0"/>
              <a:t>Me From My Peers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You Have Over 75,000 Peers</a:t>
            </a:r>
          </a:p>
          <a:p>
            <a:pPr marL="57150" indent="0" algn="ctr">
              <a:buNone/>
            </a:pPr>
            <a:r>
              <a:rPr lang="en-US" dirty="0" smtClean="0"/>
              <a:t>Who Think The Same 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363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1409700"/>
            <a:ext cx="10833100" cy="7962900"/>
          </a:xfrm>
        </p:spPr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Myth</a:t>
            </a:r>
            <a:r>
              <a:rPr lang="en-US" dirty="0" smtClean="0"/>
              <a:t>:  As Soon As I Attain a Certification or Advanced Degree I am Entitled To More Responsibility and More Money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When I Demonstrate the Value of My Career Investment to My Employer, I Should Be Able to Make a Case for More Responsibility and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260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</a:t>
            </a:r>
            <a:r>
              <a:rPr lang="en-US" dirty="0" smtClean="0"/>
              <a:t>:  Certification Matter to Knowledgeable Employers</a:t>
            </a:r>
            <a:endParaRPr lang="en-US" dirty="0"/>
          </a:p>
          <a:p>
            <a:pPr marL="57150" indent="0" algn="ctr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Certification Matter Most to HR Departments Who Rely The Completion of On-Line Applications and Key Word Searches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645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endParaRPr lang="en-US" b="1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Your Career Will Be A Natural Organic Progression From One Job To Another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The People Who Succeed Plan To Do 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623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You Should Expect Your Employer to Help Manage Your Career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Your Career Management is Entirely Your Responsibility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262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052" y="1438275"/>
            <a:ext cx="10833100" cy="7962900"/>
          </a:xfrm>
        </p:spPr>
        <p:txBody>
          <a:bodyPr/>
          <a:lstStyle/>
          <a:p>
            <a:pPr marL="57150" indent="0">
              <a:buNone/>
            </a:pPr>
            <a:endParaRPr lang="en-US" b="1" dirty="0" smtClean="0"/>
          </a:p>
          <a:p>
            <a:pPr marL="57150" indent="0">
              <a:buNone/>
            </a:pPr>
            <a:endParaRPr lang="en-US" b="1" dirty="0"/>
          </a:p>
          <a:p>
            <a:pPr marL="57150" indent="0">
              <a:buNone/>
            </a:pPr>
            <a:endParaRPr lang="en-US" b="1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Switching Jobs Is The Easiest Way To Receive a Promotion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Promotions Are Usually Given to Employees Who Have Demonstrated Their Value to Their Employer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672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b="1" dirty="0" smtClean="0"/>
          </a:p>
          <a:p>
            <a:pPr marL="57150" indent="0">
              <a:buNone/>
            </a:pPr>
            <a:endParaRPr lang="en-US" b="1" dirty="0"/>
          </a:p>
          <a:p>
            <a:pPr marL="57150" indent="0">
              <a:buNone/>
            </a:pPr>
            <a:endParaRPr lang="en-US" b="1" dirty="0" smtClean="0"/>
          </a:p>
          <a:p>
            <a:pPr marL="57150" indent="0" algn="ctr">
              <a:buNone/>
            </a:pPr>
            <a:r>
              <a:rPr lang="en-US" b="1" dirty="0" smtClean="0"/>
              <a:t>Myth: </a:t>
            </a:r>
            <a:r>
              <a:rPr lang="en-US" dirty="0" smtClean="0"/>
              <a:t>You Need To Remain at a Job </a:t>
            </a:r>
          </a:p>
          <a:p>
            <a:pPr marL="57150" indent="0" algn="ctr">
              <a:buNone/>
            </a:pPr>
            <a:r>
              <a:rPr lang="en-US" dirty="0" smtClean="0"/>
              <a:t>For a Long Time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You Need to Remain at a Job Long Enough to Demonstrate You Have Accomplished Something of Relevance and Significance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497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Your On-Line Presence and Social Networks Do Not Matter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This is the First Thing People Check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054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Your LinkedIn Recommendations Matter</a:t>
            </a:r>
          </a:p>
          <a:p>
            <a:pPr marL="57150" indent="0" algn="ctr">
              <a:buNone/>
            </a:pPr>
            <a:r>
              <a:rPr lang="en-US" dirty="0" smtClean="0"/>
              <a:t> </a:t>
            </a:r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They Really Don’t </a:t>
            </a:r>
          </a:p>
          <a:p>
            <a:pPr marL="57150" indent="0" algn="ctr">
              <a:buNone/>
            </a:pPr>
            <a:r>
              <a:rPr lang="en-US" dirty="0" smtClean="0"/>
              <a:t>(Especially When They Are Reciprocal)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753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15598"/>
          <a:lstStyle/>
          <a:p>
            <a:pPr indent="0" eaLnBrk="1" hangingPunct="1"/>
            <a:r>
              <a:rPr lang="en-US" altLang="ja-JP" dirty="0" smtClean="0">
                <a:latin typeface="Trebuchet MS" charset="0"/>
              </a:rPr>
              <a:t>Background</a:t>
            </a:r>
            <a:endParaRPr lang="en-US" dirty="0">
              <a:latin typeface="Trebuchet MS" charset="0"/>
            </a:endParaRPr>
          </a:p>
        </p:txBody>
      </p:sp>
      <p:sp>
        <p:nvSpPr>
          <p:cNvPr id="17410" name="Rectangle 5"/>
          <p:cNvSpPr>
            <a:spLocks noGrp="1" noChangeArrowheads="1"/>
          </p:cNvSpPr>
          <p:nvPr>
            <p:ph idx="1"/>
          </p:nvPr>
        </p:nvSpPr>
        <p:spPr/>
        <p:txBody>
          <a:bodyPr rIns="115598"/>
          <a:lstStyle/>
          <a:p>
            <a:pPr lvl="2" eaLnBrk="1" hangingPunct="1">
              <a:lnSpc>
                <a:spcPct val="90000"/>
              </a:lnSpc>
              <a:buFont typeface="Verdana" charset="0"/>
              <a:buNone/>
            </a:pPr>
            <a:endParaRPr lang="en-US" dirty="0">
              <a:solidFill>
                <a:schemeClr val="tx1"/>
              </a:solidFill>
              <a:latin typeface="Georgia" charset="0"/>
            </a:endParaRPr>
          </a:p>
          <a:p>
            <a:pPr eaLnBrk="1" hangingPunct="1">
              <a:lnSpc>
                <a:spcPct val="90000"/>
              </a:lnSpc>
              <a:buFont typeface="Verdana" charset="0"/>
              <a:buNone/>
            </a:pPr>
            <a:r>
              <a:rPr lang="en-US" dirty="0">
                <a:latin typeface="Georgia" charset="0"/>
              </a:rPr>
              <a:t>LJ Kushner &amp; Associates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>
                <a:latin typeface="Georgia" charset="0"/>
              </a:rPr>
              <a:t>Since 1999, Have Been Recruiting Information Security Professionals Throughout North America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>
                <a:latin typeface="Georgia" charset="0"/>
              </a:rPr>
              <a:t>Clients Represent All Facets of the Industry:  End Users, Professional Services, Security Products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>
                <a:latin typeface="Georgia" charset="0"/>
              </a:rPr>
              <a:t>Searches Range from CSO/CISO to Technical Information Security Staff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>
                <a:latin typeface="Georgia" charset="0"/>
              </a:rPr>
              <a:t>Regular Columnist on Information Security Career Related Topics at </a:t>
            </a:r>
            <a:r>
              <a:rPr lang="en-US" sz="2800" dirty="0" err="1">
                <a:latin typeface="Georgia" charset="0"/>
              </a:rPr>
              <a:t>Searchsecurity.com</a:t>
            </a:r>
            <a:endParaRPr lang="en-US" sz="2800" dirty="0">
              <a:latin typeface="Georgia" charset="0"/>
            </a:endParaRPr>
          </a:p>
          <a:p>
            <a:pPr eaLnBrk="1" hangingPunct="1">
              <a:lnSpc>
                <a:spcPct val="90000"/>
              </a:lnSpc>
              <a:buFont typeface="Verdana" charset="0"/>
              <a:buNone/>
            </a:pPr>
            <a:endParaRPr lang="en-US" sz="2800" dirty="0">
              <a:latin typeface="Georgia" charset="0"/>
            </a:endParaRPr>
          </a:p>
          <a:p>
            <a:pPr eaLnBrk="1" hangingPunct="1">
              <a:lnSpc>
                <a:spcPct val="90000"/>
              </a:lnSpc>
              <a:buFont typeface="Verdana" charset="0"/>
              <a:buNone/>
            </a:pPr>
            <a:r>
              <a:rPr lang="en-US" dirty="0" err="1">
                <a:latin typeface="Georgia" charset="0"/>
              </a:rPr>
              <a:t>InfoSecLeaders.com</a:t>
            </a:r>
            <a:endParaRPr lang="en-US" dirty="0">
              <a:latin typeface="Georgia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 smtClean="0">
                <a:latin typeface="Georgia" charset="0"/>
              </a:rPr>
              <a:t>Source </a:t>
            </a:r>
            <a:r>
              <a:rPr lang="en-US" sz="2800" dirty="0">
                <a:latin typeface="Georgia" charset="0"/>
              </a:rPr>
              <a:t>for career guidance for information security</a:t>
            </a:r>
            <a:endParaRPr lang="en-US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>
                <a:latin typeface="Georgia" charset="0"/>
              </a:rPr>
              <a:t>Industry research on information security career related topics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>
                <a:latin typeface="Georgia" charset="0"/>
              </a:rPr>
              <a:t>Home of Career Advice </a:t>
            </a:r>
            <a:r>
              <a:rPr lang="en-US" sz="2800" dirty="0" smtClean="0">
                <a:latin typeface="Georgia" charset="0"/>
              </a:rPr>
              <a:t>Tuesday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800" dirty="0" smtClean="0">
                <a:latin typeface="Georgia" charset="0"/>
              </a:rPr>
              <a:t>Individual Career Coaching</a:t>
            </a:r>
            <a:endParaRPr lang="en-US" sz="2800" dirty="0">
              <a:latin typeface="Georgia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2DE1C035-30B8-ED41-A580-72315F5792EA}" type="slidenum">
              <a:rPr lang="en-US">
                <a:solidFill>
                  <a:srgbClr val="FFFFFF"/>
                </a:solidFill>
                <a:latin typeface="Garamond" charset="0"/>
                <a:sym typeface="Garamond" charset="0"/>
              </a:rPr>
              <a:pPr eaLnBrk="1" hangingPunct="1"/>
              <a:t>2</a:t>
            </a:fld>
            <a:endParaRPr lang="en-US">
              <a:solidFill>
                <a:srgbClr val="FFFFFF"/>
              </a:solidFill>
              <a:latin typeface="Garamond" charset="0"/>
              <a:sym typeface="Garamond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63513" y="9134475"/>
            <a:ext cx="247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fld id="{1385038F-6446-F745-98AA-A9F805AB6A19}" type="slidenum">
              <a:rPr lang="en-US" b="1">
                <a:solidFill>
                  <a:srgbClr val="FFFFFF"/>
                </a:solidFill>
                <a:latin typeface="Garamond" charset="0"/>
                <a:sym typeface="Garamond" charset="0"/>
              </a:rPr>
              <a:pPr algn="ctr" eaLnBrk="1" hangingPunct="1"/>
              <a:t>2</a:t>
            </a:fld>
            <a:endParaRPr lang="en-US" b="1">
              <a:solidFill>
                <a:srgbClr val="FFFFFF"/>
              </a:solidFill>
              <a:latin typeface="Garamond" charset="0"/>
              <a:sym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Selection/Interviewing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</a:t>
            </a:r>
            <a:r>
              <a:rPr lang="en-US" dirty="0" smtClean="0"/>
              <a:t>:  Resumes Are Not That Important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Resumes Are The Paper Version of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147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Selection/Interviewing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Resumes are About What You Have Done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Resumes Are About Marketing Yourself For What You Would Like to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4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Selection/Interviewing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Employers Are Often Willing To Take Chances on Unknown People for Important Roles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Employers Want to Cover Their Asses.  Transitive Trust and Validation Are Essential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560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Selection/Interviewing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b="1" dirty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The Hiring Manager Should Hear About You From Your Resume</a:t>
            </a:r>
          </a:p>
          <a:p>
            <a:pPr marL="57150" indent="0" algn="ctr">
              <a:buNone/>
            </a:pPr>
            <a:endParaRPr lang="en-US" b="1" dirty="0" smtClean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Your Resume </a:t>
            </a:r>
            <a:r>
              <a:rPr lang="en-US" u="sng" dirty="0" smtClean="0"/>
              <a:t>Should</a:t>
            </a:r>
            <a:r>
              <a:rPr lang="en-US" dirty="0" smtClean="0"/>
              <a:t> Support The Hiring Manager’s Previous Knowledge of Who You Are</a:t>
            </a:r>
          </a:p>
          <a:p>
            <a:pPr marL="5715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37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Selection/Interviewing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Your Career Plans and Future Goals Matter a Great Deal to Your Future Employer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Your Future Employer is Attempting to Solve an Immediate Problem for Which They Have No Solution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490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Selection/Interviewing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 :  </a:t>
            </a:r>
            <a:r>
              <a:rPr lang="en-US" dirty="0" smtClean="0"/>
              <a:t>Your Job Title Is Very Important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Your Job Title is Very Important to Your Mother and Your Mother - In -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219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Money/Negotiations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endParaRPr lang="en-US" dirty="0" smtClean="0"/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</a:t>
            </a:r>
            <a:r>
              <a:rPr lang="en-US" dirty="0" smtClean="0"/>
              <a:t>Because I Work in Info Sec I Am Entitled to Earn More Money</a:t>
            </a:r>
          </a:p>
          <a:p>
            <a:pPr marL="57150" indent="0" algn="ctr">
              <a:buNone/>
            </a:pPr>
            <a:endParaRPr lang="en-US" b="1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Not According to HR Departments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667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Money/Negotiations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endParaRPr lang="en-US" b="1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On-Line </a:t>
            </a:r>
            <a:r>
              <a:rPr lang="en-US" dirty="0" smtClean="0"/>
              <a:t>Web Sites </a:t>
            </a:r>
            <a:r>
              <a:rPr lang="en-US" dirty="0" smtClean="0"/>
              <a:t>Are Excellent Resources for Determining Your Market Value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Only the “Market” Can Help You Understand the Value of Your Skills and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280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Money/Negotiations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You Will Receive a Raise Because You Are Entitled To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</a:t>
            </a:r>
            <a:r>
              <a:rPr lang="en-US" dirty="0" smtClean="0"/>
              <a:t>Receiving a Raise Requires Three Things – Your Performance, Your Employer’s Awareness, and Their Ability to Do Something About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06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Money/Negotiations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endParaRPr lang="en-US" b="1" dirty="0" smtClean="0"/>
          </a:p>
          <a:p>
            <a:pPr marL="57150" indent="0" algn="ctr">
              <a:buNone/>
            </a:pPr>
            <a:r>
              <a:rPr lang="en-US" b="1" dirty="0" smtClean="0"/>
              <a:t>Myth</a:t>
            </a:r>
            <a:r>
              <a:rPr lang="en-US" dirty="0" smtClean="0"/>
              <a:t>:  The More a Job Pays, The Better It Is For Your Career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Jobs That Pay Too Much Are Contracting Opportunities in Disguise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16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en-US">
                <a:latin typeface="Trebuchet MS" charset="0"/>
              </a:rPr>
              <a:t>Employment of The Future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eorgia" charset="0"/>
              </a:rPr>
              <a:t>Security is Increasingly Popular Career Choice</a:t>
            </a:r>
          </a:p>
          <a:p>
            <a:pPr eaLnBrk="1" hangingPunct="1"/>
            <a:r>
              <a:rPr lang="en-US" dirty="0">
                <a:latin typeface="Georgia" charset="0"/>
              </a:rPr>
              <a:t>Competition for Key Roles Increasing</a:t>
            </a:r>
          </a:p>
          <a:p>
            <a:pPr lvl="1" eaLnBrk="1" hangingPunct="1"/>
            <a:r>
              <a:rPr lang="en-US" dirty="0"/>
              <a:t>Many more qualified people </a:t>
            </a:r>
          </a:p>
          <a:p>
            <a:pPr lvl="1" eaLnBrk="1" hangingPunct="1"/>
            <a:r>
              <a:rPr lang="en-US" dirty="0"/>
              <a:t>Fewer desirable jobs</a:t>
            </a:r>
          </a:p>
          <a:p>
            <a:pPr eaLnBrk="1" hangingPunct="1"/>
            <a:r>
              <a:rPr lang="en-US" dirty="0">
                <a:latin typeface="Georgia" charset="0"/>
              </a:rPr>
              <a:t>Differentiation From Peers </a:t>
            </a:r>
            <a:r>
              <a:rPr lang="en-US" dirty="0" smtClean="0">
                <a:latin typeface="Georgia" charset="0"/>
              </a:rPr>
              <a:t>More Important</a:t>
            </a:r>
            <a:r>
              <a:rPr lang="en-US" dirty="0">
                <a:latin typeface="Georgia" charset="0"/>
              </a:rPr>
              <a:t> </a:t>
            </a:r>
          </a:p>
          <a:p>
            <a:pPr eaLnBrk="1" hangingPunct="1"/>
            <a:r>
              <a:rPr lang="en-US" dirty="0">
                <a:latin typeface="Georgia" charset="0"/>
              </a:rPr>
              <a:t>Less Corporate Focus on Professional Development  </a:t>
            </a:r>
          </a:p>
          <a:p>
            <a:pPr eaLnBrk="1" hangingPunct="1"/>
            <a:r>
              <a:rPr lang="en-US" dirty="0">
                <a:latin typeface="Georgia" charset="0"/>
              </a:rPr>
              <a:t>Decreasing Loyalty – </a:t>
            </a:r>
            <a:r>
              <a:rPr lang="en-US" dirty="0" smtClean="0">
                <a:latin typeface="Georgia" charset="0"/>
              </a:rPr>
              <a:t>Both </a:t>
            </a:r>
            <a:r>
              <a:rPr lang="en-US" dirty="0">
                <a:latin typeface="Georgia" charset="0"/>
              </a:rPr>
              <a:t>Employer and Employee  </a:t>
            </a:r>
          </a:p>
          <a:p>
            <a:pPr eaLnBrk="1" hangingPunct="1"/>
            <a:r>
              <a:rPr lang="en-US" dirty="0">
                <a:latin typeface="Georgia" charset="0"/>
              </a:rPr>
              <a:t>Effective Career Networking  Essential  </a:t>
            </a:r>
          </a:p>
          <a:p>
            <a:pPr eaLnBrk="1" hangingPunct="1"/>
            <a:r>
              <a:rPr lang="en-US" dirty="0">
                <a:latin typeface="Georgia" charset="0"/>
              </a:rPr>
              <a:t>Personal Branding and Public Perception Critical  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94E8D42B-9CB5-2348-BBE6-A10ECD51F890}" type="slidenum">
              <a:rPr lang="en-US">
                <a:solidFill>
                  <a:srgbClr val="FFFFFF"/>
                </a:solidFill>
                <a:latin typeface="Garamond" charset="0"/>
                <a:sym typeface="Garamond" charset="0"/>
              </a:rPr>
              <a:pPr eaLnBrk="1" hangingPunct="1"/>
              <a:t>3</a:t>
            </a:fld>
            <a:endParaRPr lang="en-US">
              <a:solidFill>
                <a:srgbClr val="FFFFFF"/>
              </a:solidFill>
              <a:latin typeface="Garamond" charset="0"/>
              <a:sym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Money/Negotiations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Mentioning Money First Is A Sure Way Not to Receive The Compensation You Desire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Setting a Baseline For Your Talents Along With Logic and Market Data To Support Your Compensation Needs, Is A Very Effective Negotiation Tactic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104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r>
              <a:rPr lang="en-US" dirty="0" smtClean="0"/>
              <a:t>Develop a Career Plan To Align With Your Goals</a:t>
            </a:r>
          </a:p>
          <a:p>
            <a:pPr marL="57150" indent="0">
              <a:buNone/>
            </a:pPr>
            <a:endParaRPr lang="en-US" dirty="0" smtClean="0"/>
          </a:p>
          <a:p>
            <a:r>
              <a:rPr lang="en-US" dirty="0" smtClean="0"/>
              <a:t>Build an Effective Professional Network</a:t>
            </a:r>
          </a:p>
          <a:p>
            <a:endParaRPr lang="en-US" dirty="0"/>
          </a:p>
          <a:p>
            <a:r>
              <a:rPr lang="en-US" dirty="0" smtClean="0"/>
              <a:t>Understand the Market Place For Your Skills</a:t>
            </a:r>
          </a:p>
          <a:p>
            <a:endParaRPr lang="en-US" dirty="0"/>
          </a:p>
          <a:p>
            <a:r>
              <a:rPr lang="en-US" dirty="0" smtClean="0"/>
              <a:t>Proactively Manage Your Career</a:t>
            </a:r>
          </a:p>
          <a:p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15831"/>
      </p:ext>
    </p:extLst>
  </p:cSld>
  <p:clrMapOvr>
    <a:masterClrMapping/>
  </p:clrMapOvr>
  <p:transition xmlns:p14="http://schemas.microsoft.com/office/powerpoint/2010/main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sz="4800" dirty="0" smtClean="0"/>
              <a:t> </a:t>
            </a:r>
          </a:p>
          <a:p>
            <a:pPr marL="57150" indent="0" algn="ctr">
              <a:buNone/>
            </a:pPr>
            <a:r>
              <a:rPr lang="en-US" sz="4800" dirty="0" smtClean="0"/>
              <a:t>There Is A Big Difference Between</a:t>
            </a:r>
            <a:endParaRPr lang="en-US" sz="4800" dirty="0" smtClean="0"/>
          </a:p>
          <a:p>
            <a:pPr marL="57150" indent="0" algn="ctr">
              <a:buNone/>
            </a:pPr>
            <a:r>
              <a:rPr lang="en-US" sz="4800" dirty="0" smtClean="0"/>
              <a:t>Advice </a:t>
            </a:r>
          </a:p>
          <a:p>
            <a:pPr marL="57150" indent="0" algn="ctr">
              <a:buNone/>
            </a:pPr>
            <a:r>
              <a:rPr lang="en-US" sz="4800" dirty="0" smtClean="0"/>
              <a:t>and</a:t>
            </a:r>
          </a:p>
          <a:p>
            <a:pPr marL="57150" indent="0" algn="ctr">
              <a:buNone/>
            </a:pPr>
            <a:r>
              <a:rPr lang="en-US" sz="4800" b="1" u="sng" dirty="0" smtClean="0"/>
              <a:t>GOOD</a:t>
            </a:r>
            <a:r>
              <a:rPr lang="en-US" sz="4800" dirty="0" smtClean="0"/>
              <a:t> Advice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02326"/>
      </p:ext>
    </p:extLst>
  </p:cSld>
  <p:clrMapOvr>
    <a:masterClrMapping/>
  </p:clrMapOvr>
  <p:transition xmlns:p14="http://schemas.microsoft.com/office/powerpoint/2010/main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Contact Information:</a:t>
            </a:r>
            <a:endParaRPr lang="en-US" b="1" dirty="0"/>
          </a:p>
          <a:p>
            <a:pPr marL="57150" indent="0" algn="ctr">
              <a:buNone/>
            </a:pPr>
            <a:r>
              <a:rPr lang="en-US" dirty="0" smtClean="0"/>
              <a:t>Lee Kushner</a:t>
            </a:r>
          </a:p>
          <a:p>
            <a:pPr marL="57150" indent="0" algn="ctr">
              <a:buNone/>
            </a:pPr>
            <a:r>
              <a:rPr lang="en-US" dirty="0" smtClean="0">
                <a:hlinkClick r:id="rId2"/>
              </a:rPr>
              <a:t>lee@ljkushner.com</a:t>
            </a:r>
            <a:r>
              <a:rPr lang="en-US" dirty="0" smtClean="0"/>
              <a:t> </a:t>
            </a:r>
          </a:p>
          <a:p>
            <a:pPr marL="57150" indent="0" algn="ctr">
              <a:buNone/>
            </a:pPr>
            <a:r>
              <a:rPr lang="en-US" dirty="0" smtClean="0"/>
              <a:t>or </a:t>
            </a:r>
            <a:r>
              <a:rPr lang="en-US" dirty="0" smtClean="0">
                <a:hlinkClick r:id="rId3"/>
              </a:rPr>
              <a:t>lee@infosecleaders.com</a:t>
            </a:r>
            <a:endParaRPr lang="en-US" dirty="0" smtClean="0"/>
          </a:p>
          <a:p>
            <a:pPr marL="57150" indent="0" algn="ctr">
              <a:buNone/>
            </a:pPr>
            <a:r>
              <a:rPr lang="en-US" dirty="0" smtClean="0"/>
              <a:t>732-577-8100</a:t>
            </a:r>
          </a:p>
          <a:p>
            <a:pPr marL="57150" indent="0" algn="ctr">
              <a:buNone/>
            </a:pPr>
            <a:r>
              <a:rPr lang="en-US" dirty="0" smtClean="0"/>
              <a:t>Twitter - @</a:t>
            </a:r>
            <a:r>
              <a:rPr lang="en-US" dirty="0" err="1" smtClean="0"/>
              <a:t>ljkush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26684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 algn="ctr">
              <a:buNone/>
            </a:pPr>
            <a:endParaRPr lang="en-US" sz="6000" dirty="0" smtClean="0"/>
          </a:p>
          <a:p>
            <a:pPr marL="57150" indent="0" algn="ctr">
              <a:buNone/>
            </a:pPr>
            <a:r>
              <a:rPr lang="en-US" sz="6000" dirty="0" smtClean="0"/>
              <a:t>Ignorance is Dangerous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036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sz="6000" dirty="0" smtClean="0"/>
          </a:p>
          <a:p>
            <a:pPr marL="57150" indent="0">
              <a:buNone/>
            </a:pPr>
            <a:endParaRPr lang="en-US" sz="6000" dirty="0"/>
          </a:p>
          <a:p>
            <a:pPr marL="57150" indent="0" algn="ctr">
              <a:buNone/>
            </a:pPr>
            <a:endParaRPr lang="en-US" sz="6000" dirty="0" smtClean="0"/>
          </a:p>
          <a:p>
            <a:pPr marL="57150" indent="0" algn="ctr">
              <a:buNone/>
            </a:pPr>
            <a:r>
              <a:rPr lang="en-US" sz="6000" dirty="0" smtClean="0"/>
              <a:t>Being Misinformed is Disastrous 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04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Skills </a:t>
            </a:r>
          </a:p>
          <a:p>
            <a:r>
              <a:rPr lang="en-US" dirty="0" smtClean="0"/>
              <a:t>Professional Development</a:t>
            </a:r>
          </a:p>
          <a:p>
            <a:r>
              <a:rPr lang="en-US" dirty="0" smtClean="0"/>
              <a:t>Career Planning</a:t>
            </a:r>
          </a:p>
          <a:p>
            <a:r>
              <a:rPr lang="en-US" dirty="0" smtClean="0"/>
              <a:t>Position Selection</a:t>
            </a:r>
          </a:p>
          <a:p>
            <a:r>
              <a:rPr lang="en-US" dirty="0" smtClean="0"/>
              <a:t>Money/ Compensation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62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</a:t>
            </a:r>
            <a:r>
              <a:rPr lang="en-US" dirty="0" smtClean="0"/>
              <a:t>Being an Information Security Professional Guarantees that I will Remain Employed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</a:t>
            </a:r>
            <a:r>
              <a:rPr lang="en-US" dirty="0" smtClean="0"/>
              <a:t>:  Talent and Relevance Insures Your Employment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725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 :  </a:t>
            </a:r>
            <a:r>
              <a:rPr lang="en-US" dirty="0" smtClean="0"/>
              <a:t>What You Know Today Is Sufficient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</a:t>
            </a:r>
            <a:r>
              <a:rPr lang="en-US" dirty="0" smtClean="0"/>
              <a:t>If You Choose Not To Grow, You Will Be Surpassed By Others Who Invest in Themselves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9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/>
              <a:t>Myth:  </a:t>
            </a:r>
            <a:r>
              <a:rPr lang="en-US" dirty="0" smtClean="0"/>
              <a:t>As I Advance In My Career, I Can Ignore My Technical Skills and Knowledge</a:t>
            </a:r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b="1" dirty="0" smtClean="0"/>
              <a:t>Reality:  </a:t>
            </a:r>
            <a:r>
              <a:rPr lang="en-US" dirty="0" smtClean="0"/>
              <a:t>Awareness, Knowledge, and Aptitude of Technical Information Security Concepts and Solutions are Key Differentiators for Advancement</a:t>
            </a: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34134-C05E-0943-BB39-CD9095277BB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97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ISL-Theme">
  <a:themeElements>
    <a:clrScheme name="ISL Theme 1">
      <a:dk1>
        <a:srgbClr val="000000"/>
      </a:dk1>
      <a:lt1>
        <a:srgbClr val="FFFFFF"/>
      </a:lt1>
      <a:dk2>
        <a:srgbClr val="000000"/>
      </a:dk2>
      <a:lt2>
        <a:srgbClr val="BFBFBF"/>
      </a:lt2>
      <a:accent1>
        <a:srgbClr val="0089B2"/>
      </a:accent1>
      <a:accent2>
        <a:srgbClr val="00C4FF"/>
      </a:accent2>
      <a:accent3>
        <a:srgbClr val="FFFFFF"/>
      </a:accent3>
      <a:accent4>
        <a:srgbClr val="000000"/>
      </a:accent4>
      <a:accent5>
        <a:srgbClr val="B25900"/>
      </a:accent5>
      <a:accent6>
        <a:srgbClr val="FF8C19"/>
      </a:accent6>
      <a:hlink>
        <a:srgbClr val="FF7F00"/>
      </a:hlink>
      <a:folHlink>
        <a:srgbClr val="99CC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ISL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ISL-Theme.thmx</Template>
  <TotalTime>528</TotalTime>
  <Words>979</Words>
  <Application>Microsoft Macintosh PowerPoint</Application>
  <PresentationFormat>Custom</PresentationFormat>
  <Paragraphs>274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ISL-Theme</vt:lpstr>
      <vt:lpstr>Career Mythbusters 2.0</vt:lpstr>
      <vt:lpstr>Background</vt:lpstr>
      <vt:lpstr>Employment of The Future</vt:lpstr>
      <vt:lpstr>PowerPoint Presentation</vt:lpstr>
      <vt:lpstr>PowerPoint Presentation</vt:lpstr>
      <vt:lpstr>Myth Categories</vt:lpstr>
      <vt:lpstr>Skills</vt:lpstr>
      <vt:lpstr>Skills</vt:lpstr>
      <vt:lpstr>Skills</vt:lpstr>
      <vt:lpstr>Skills</vt:lpstr>
      <vt:lpstr>Professional Development</vt:lpstr>
      <vt:lpstr>Professional Development</vt:lpstr>
      <vt:lpstr>Professional Development</vt:lpstr>
      <vt:lpstr>Career Planning</vt:lpstr>
      <vt:lpstr>Career Planning</vt:lpstr>
      <vt:lpstr>Career Planning</vt:lpstr>
      <vt:lpstr>Career Planning</vt:lpstr>
      <vt:lpstr>Career Planning</vt:lpstr>
      <vt:lpstr>Career Planning</vt:lpstr>
      <vt:lpstr>Position Selection/Interviewing</vt:lpstr>
      <vt:lpstr>Position Selection/Interviewing </vt:lpstr>
      <vt:lpstr>Position Selection/Interviewing</vt:lpstr>
      <vt:lpstr>Position Selection/Interviewing</vt:lpstr>
      <vt:lpstr>Position Selection/Interviewing</vt:lpstr>
      <vt:lpstr>Position Selection/Interviewing</vt:lpstr>
      <vt:lpstr>Money/Negotiations</vt:lpstr>
      <vt:lpstr>Money/Negotiations</vt:lpstr>
      <vt:lpstr>Money/Negotiations</vt:lpstr>
      <vt:lpstr>Money/Negotiations</vt:lpstr>
      <vt:lpstr>Money/Negotiations</vt:lpstr>
      <vt:lpstr>Conclusions</vt:lpstr>
      <vt:lpstr>Conclusions</vt:lpstr>
      <vt:lpstr>PowerPoint Presentation</vt:lpstr>
    </vt:vector>
  </TitlesOfParts>
  <Company>LJ Kushner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Mythbusters 2.0</dc:title>
  <dc:creator>Lee Kushner</dc:creator>
  <cp:lastModifiedBy>Lee Kushner</cp:lastModifiedBy>
  <cp:revision>16</cp:revision>
  <dcterms:created xsi:type="dcterms:W3CDTF">2012-05-15T19:43:40Z</dcterms:created>
  <dcterms:modified xsi:type="dcterms:W3CDTF">2012-05-16T11:13:33Z</dcterms:modified>
</cp:coreProperties>
</file>