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0"/>
  </p:notesMasterIdLst>
  <p:sldIdLst>
    <p:sldId id="256" r:id="rId2"/>
    <p:sldId id="257" r:id="rId3"/>
    <p:sldId id="272" r:id="rId4"/>
    <p:sldId id="275" r:id="rId5"/>
    <p:sldId id="276" r:id="rId6"/>
    <p:sldId id="258" r:id="rId7"/>
    <p:sldId id="277" r:id="rId8"/>
    <p:sldId id="261" r:id="rId9"/>
    <p:sldId id="260" r:id="rId10"/>
    <p:sldId id="263" r:id="rId11"/>
    <p:sldId id="270" r:id="rId12"/>
    <p:sldId id="267" r:id="rId13"/>
    <p:sldId id="282" r:id="rId14"/>
    <p:sldId id="278" r:id="rId15"/>
    <p:sldId id="279" r:id="rId16"/>
    <p:sldId id="264" r:id="rId17"/>
    <p:sldId id="274" r:id="rId18"/>
    <p:sldId id="268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60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284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C9B307-2944-401D-B527-4B1BDBF12471}" type="datetimeFigureOut">
              <a:rPr lang="en-US" smtClean="0"/>
              <a:pPr/>
              <a:t>5/25/2011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7C772D-5A9E-4B84-8FD8-0E73B124075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r>
              <a:rPr lang="en-US" smtClean="0"/>
              <a:t>5/26/2011</a:t>
            </a:r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en-US" smtClean="0"/>
              <a:t>NYMISSA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302760F-88D4-4160-AE05-5EB4925705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smtClean="0"/>
              <a:t>5/26/2011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NYMISSA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02760F-88D4-4160-AE05-5EB4925705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smtClean="0"/>
              <a:t>5/26/2011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NYMISSA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02760F-88D4-4160-AE05-5EB4925705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smtClean="0"/>
              <a:t>5/26/2011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NYMISSA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02760F-88D4-4160-AE05-5EB49257054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smtClean="0"/>
              <a:t>5/26/2011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NYMISSA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02760F-88D4-4160-AE05-5EB49257054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smtClean="0"/>
              <a:t>5/26/2011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NYMISSA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02760F-88D4-4160-AE05-5EB49257054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smtClean="0"/>
              <a:t>5/26/2011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NYMISSA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02760F-88D4-4160-AE05-5EB4925705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smtClean="0"/>
              <a:t>5/26/2011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NYMISSA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02760F-88D4-4160-AE05-5EB49257054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100" b="1"/>
            </a:lvl1pPr>
            <a:extLst/>
          </a:lstStyle>
          <a:p>
            <a:pPr algn="r"/>
            <a:r>
              <a:rPr lang="en-US" smtClean="0"/>
              <a:t>5/26/2011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100" b="1"/>
            </a:lvl1pPr>
            <a:extLst/>
          </a:lstStyle>
          <a:p>
            <a:r>
              <a:rPr lang="en-US" smtClean="0"/>
              <a:t>NYMISSA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02760F-88D4-4160-AE05-5EB4925705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r>
              <a:rPr lang="en-US" smtClean="0"/>
              <a:t>5/26/2011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NYMISSA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02760F-88D4-4160-AE05-5EB4925705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en-US" smtClean="0"/>
              <a:t>5/26/2011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en-US" smtClean="0"/>
              <a:t>NYMISSA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302760F-88D4-4160-AE05-5EB49257054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en-US" smtClean="0"/>
              <a:t>5/26/2011</a:t>
            </a: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en-US" smtClean="0"/>
              <a:t>NYMISSA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302760F-88D4-4160-AE05-5EB49257054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ftc.gov/os/2010/12/101201privacyreport.pdf" TargetMode="External"/><Relationship Id="rId3" Type="http://schemas.openxmlformats.org/officeDocument/2006/relationships/hyperlink" Target="http://idtrail.org/" TargetMode="External"/><Relationship Id="rId7" Type="http://schemas.openxmlformats.org/officeDocument/2006/relationships/hyperlink" Target="http://www.law.nyu.edu/centers/ili/PrivacyResearchGroup/index.htm" TargetMode="External"/><Relationship Id="rId2" Type="http://schemas.openxmlformats.org/officeDocument/2006/relationships/hyperlink" Target="http://www.futureofprivacy.org/the-privacy-papers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yberlaw.stanford.edu/" TargetMode="External"/><Relationship Id="rId5" Type="http://schemas.openxmlformats.org/officeDocument/2006/relationships/hyperlink" Target="http://cyber.law.harvard.edu/" TargetMode="External"/><Relationship Id="rId10" Type="http://schemas.openxmlformats.org/officeDocument/2006/relationships/hyperlink" Target="http://privacybydesign.ca/" TargetMode="External"/><Relationship Id="rId4" Type="http://schemas.openxmlformats.org/officeDocument/2006/relationships/hyperlink" Target="http://www.cylab.cmu.edu/" TargetMode="External"/><Relationship Id="rId9" Type="http://schemas.openxmlformats.org/officeDocument/2006/relationships/hyperlink" Target="http://www.ntia.doc.gov/reports/2010/IPTF_Privacy_GreenPaper_12162010.pdf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iigo.com/user/profcad" TargetMode="External"/><Relationship Id="rId2" Type="http://schemas.openxmlformats.org/officeDocument/2006/relationships/hyperlink" Target="http://twitter.com/#!/ProfCDwyer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When Everyone </a:t>
            </a:r>
            <a:br>
              <a:rPr lang="en-US" dirty="0" smtClean="0"/>
            </a:br>
            <a:r>
              <a:rPr lang="en-US" sz="4000" dirty="0" smtClean="0"/>
              <a:t>(Including Your Mother) </a:t>
            </a:r>
            <a:br>
              <a:rPr lang="en-US" sz="4000" dirty="0" smtClean="0"/>
            </a:br>
            <a:r>
              <a:rPr lang="en-US" dirty="0" smtClean="0"/>
              <a:t>Is on Facebook:</a:t>
            </a:r>
            <a:br>
              <a:rPr lang="en-US" dirty="0" smtClean="0"/>
            </a:br>
            <a:r>
              <a:rPr lang="en-US" sz="3600" dirty="0" smtClean="0"/>
              <a:t>Implications for Information Security &amp; Privacy Professionals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pPr algn="ctr"/>
            <a:endParaRPr lang="en-US" dirty="0" smtClean="0"/>
          </a:p>
          <a:p>
            <a:pPr algn="ctr"/>
            <a:r>
              <a:rPr lang="en-US" dirty="0" smtClean="0"/>
              <a:t>Catherine Dwyer, PhD.</a:t>
            </a:r>
          </a:p>
          <a:p>
            <a:pPr algn="ctr"/>
            <a:r>
              <a:rPr lang="en-US" dirty="0" smtClean="0"/>
              <a:t>Seidenberg School of Computer Science &amp; Information Systems</a:t>
            </a:r>
          </a:p>
          <a:p>
            <a:pPr algn="ctr"/>
            <a:r>
              <a:rPr lang="en-US" dirty="0" smtClean="0"/>
              <a:t>Pace University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One example from student assignment exercise conducting security/privacy audit:</a:t>
            </a:r>
          </a:p>
          <a:p>
            <a:r>
              <a:rPr lang="en-US" dirty="0" smtClean="0"/>
              <a:t>E.V. has no anti-spyware or anti-virus software</a:t>
            </a:r>
          </a:p>
          <a:p>
            <a:r>
              <a:rPr lang="en-US" dirty="0" smtClean="0"/>
              <a:t>E.V.’s computer does not update its system automatically</a:t>
            </a:r>
          </a:p>
          <a:p>
            <a:r>
              <a:rPr lang="en-US" dirty="0" smtClean="0"/>
              <a:t>E.V. does not use strong passwords, has one password for all of her accounts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NYMISSA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2760F-88D4-4160-AE05-5EB492570543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Are digital natives aware of data leakage and security issues?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5/26/2011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NYMISSA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2760F-88D4-4160-AE05-5EB492570543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914400"/>
            <a:ext cx="7826581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ounded Rectangular Callout 4"/>
          <p:cNvSpPr/>
          <p:nvPr/>
        </p:nvSpPr>
        <p:spPr>
          <a:xfrm>
            <a:off x="5715000" y="381000"/>
            <a:ext cx="2895600" cy="1295400"/>
          </a:xfrm>
          <a:prstGeom prst="wedgeRoundRectCallout">
            <a:avLst>
              <a:gd name="adj1" fmla="val -124387"/>
              <a:gd name="adj2" fmla="val 103152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accent2"/>
                </a:solidFill>
              </a:rPr>
              <a:t>201 Apps!</a:t>
            </a:r>
            <a:endParaRPr lang="en-US" sz="3600" b="1" dirty="0">
              <a:solidFill>
                <a:schemeClr val="accent2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3276600" y="2514600"/>
            <a:ext cx="609600" cy="457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en-US" smtClean="0"/>
              <a:t>5/26/2011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62000" y="3886200"/>
            <a:ext cx="7315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Facebook Apps are third party applications that get access to profile data (even when FB user is not online)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NYMISSA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2760F-88D4-4160-AE05-5EB492570543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4441" y="70665"/>
            <a:ext cx="7202759" cy="6679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3000" y="1447800"/>
            <a:ext cx="2057400" cy="3930162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0" y="2362200"/>
            <a:ext cx="3804003" cy="15621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2895600" y="914400"/>
            <a:ext cx="2971800" cy="3046988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2"/>
                </a:solidFill>
              </a:rPr>
              <a:t>NYT – 5/12/2010 - To manage your privacy on Facebook, you </a:t>
            </a:r>
            <a:r>
              <a:rPr lang="en-US" sz="2400" b="1" dirty="0" smtClean="0">
                <a:solidFill>
                  <a:schemeClr val="accent2"/>
                </a:solidFill>
              </a:rPr>
              <a:t>must navigate </a:t>
            </a:r>
            <a:r>
              <a:rPr lang="en-US" sz="2400" b="1" dirty="0" smtClean="0">
                <a:solidFill>
                  <a:schemeClr val="accent2"/>
                </a:solidFill>
              </a:rPr>
              <a:t>through </a:t>
            </a:r>
            <a:r>
              <a:rPr lang="en-US" sz="2400" b="1" u="sng" dirty="0" smtClean="0">
                <a:solidFill>
                  <a:schemeClr val="accent2"/>
                </a:solidFill>
              </a:rPr>
              <a:t>50</a:t>
            </a:r>
            <a:r>
              <a:rPr lang="en-US" sz="2400" b="1" dirty="0" smtClean="0">
                <a:solidFill>
                  <a:schemeClr val="accent2"/>
                </a:solidFill>
              </a:rPr>
              <a:t> settings with more than </a:t>
            </a:r>
            <a:r>
              <a:rPr lang="en-US" sz="2400" b="1" u="sng" dirty="0" smtClean="0">
                <a:solidFill>
                  <a:schemeClr val="accent2"/>
                </a:solidFill>
              </a:rPr>
              <a:t>170</a:t>
            </a:r>
            <a:r>
              <a:rPr lang="en-US" sz="2400" b="1" dirty="0" smtClean="0">
                <a:solidFill>
                  <a:schemeClr val="accent2"/>
                </a:solidFill>
              </a:rPr>
              <a:t> options</a:t>
            </a:r>
            <a:endParaRPr lang="en-US" sz="2400" b="1" dirty="0">
              <a:solidFill>
                <a:schemeClr val="accent2"/>
              </a:solidFill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en-US" smtClean="0"/>
              <a:t>5/26/2011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81000" y="152400"/>
            <a:ext cx="2971800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2"/>
                </a:solidFill>
              </a:rPr>
              <a:t>NYT – 5/12/2010 </a:t>
            </a:r>
            <a:endParaRPr lang="en-US" sz="2400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As a property </a:t>
            </a:r>
            <a:r>
              <a:rPr lang="en-US" dirty="0" smtClean="0"/>
              <a:t>of </a:t>
            </a:r>
            <a:r>
              <a:rPr lang="en-US" dirty="0" smtClean="0"/>
              <a:t>data, e.g. social security numbers are private</a:t>
            </a:r>
          </a:p>
          <a:p>
            <a:r>
              <a:rPr lang="en-US" dirty="0" smtClean="0"/>
              <a:t>Must </a:t>
            </a:r>
            <a:r>
              <a:rPr lang="en-US" dirty="0" smtClean="0"/>
              <a:t>re-conceptualize privacy as a </a:t>
            </a:r>
            <a:r>
              <a:rPr lang="en-US" sz="2800" b="1" dirty="0" smtClean="0">
                <a:solidFill>
                  <a:schemeClr val="accent1"/>
                </a:solidFill>
              </a:rPr>
              <a:t>process</a:t>
            </a:r>
          </a:p>
          <a:p>
            <a:r>
              <a:rPr lang="en-US" sz="2800" dirty="0" smtClean="0"/>
              <a:t>“Many argue protecting privacy means</a:t>
            </a:r>
            <a:r>
              <a:rPr lang="en-US" sz="2800" b="1" dirty="0" smtClean="0">
                <a:solidFill>
                  <a:schemeClr val="accent1"/>
                </a:solidFill>
              </a:rPr>
              <a:t> strictly limiting access to personal information</a:t>
            </a:r>
            <a:r>
              <a:rPr lang="en-US" sz="2800" dirty="0" smtClean="0"/>
              <a:t> or assuring people’s right to </a:t>
            </a:r>
            <a:r>
              <a:rPr lang="en-US" sz="2800" b="1" dirty="0" smtClean="0">
                <a:solidFill>
                  <a:schemeClr val="accent1"/>
                </a:solidFill>
              </a:rPr>
              <a:t>control information</a:t>
            </a:r>
            <a:r>
              <a:rPr lang="en-US" sz="2800" dirty="0" smtClean="0"/>
              <a:t> about themselves. I disagree. What people care most about is not simply restricting the flow</a:t>
            </a:r>
            <a:r>
              <a:rPr lang="en-US" sz="2800" b="1" dirty="0" smtClean="0">
                <a:solidFill>
                  <a:schemeClr val="accent1"/>
                </a:solidFill>
              </a:rPr>
              <a:t> </a:t>
            </a:r>
            <a:r>
              <a:rPr lang="en-US" sz="2800" dirty="0" smtClean="0"/>
              <a:t>of</a:t>
            </a:r>
            <a:r>
              <a:rPr lang="en-US" sz="2800" b="1" dirty="0" smtClean="0">
                <a:solidFill>
                  <a:schemeClr val="accent1"/>
                </a:solidFill>
              </a:rPr>
              <a:t> </a:t>
            </a:r>
            <a:r>
              <a:rPr lang="en-US" sz="2800" dirty="0" smtClean="0"/>
              <a:t>information but ensuring that it </a:t>
            </a:r>
            <a:r>
              <a:rPr lang="en-US" sz="2800" b="1" dirty="0" smtClean="0">
                <a:solidFill>
                  <a:schemeClr val="accent1"/>
                </a:solidFill>
              </a:rPr>
              <a:t>flows</a:t>
            </a:r>
            <a:r>
              <a:rPr lang="en-US" sz="2800" dirty="0" smtClean="0"/>
              <a:t> </a:t>
            </a:r>
            <a:r>
              <a:rPr lang="en-US" sz="2800" b="1" dirty="0" smtClean="0">
                <a:solidFill>
                  <a:schemeClr val="accent1"/>
                </a:solidFill>
              </a:rPr>
              <a:t>appropriately</a:t>
            </a:r>
            <a:r>
              <a:rPr lang="en-US" sz="2800" dirty="0" smtClean="0"/>
              <a:t>.”</a:t>
            </a:r>
            <a:br>
              <a:rPr lang="en-US" sz="2800" dirty="0" smtClean="0"/>
            </a:br>
            <a:r>
              <a:rPr lang="en-US" sz="1800" dirty="0" smtClean="0"/>
              <a:t>- Helen </a:t>
            </a:r>
            <a:r>
              <a:rPr lang="en-US" sz="1800" dirty="0" err="1" smtClean="0"/>
              <a:t>Nissenbaum</a:t>
            </a:r>
            <a:r>
              <a:rPr lang="en-US" sz="1800" dirty="0" smtClean="0"/>
              <a:t>, </a:t>
            </a:r>
            <a:r>
              <a:rPr lang="en-US" sz="1800" i="1" dirty="0" smtClean="0"/>
              <a:t>Privacy in Context</a:t>
            </a:r>
            <a:endParaRPr lang="en-US" sz="2400" i="1" dirty="0" smtClean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5/26/2011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NYMISSA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2760F-88D4-4160-AE05-5EB492570543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is privacy implemented?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Building in privacy from the outset achieves better results than “bolting it on” at the end</a:t>
            </a:r>
          </a:p>
          <a:p>
            <a:r>
              <a:rPr lang="en-US" dirty="0" smtClean="0"/>
              <a:t>1) Incorporating four substantive privacy protections into a firm’s practices</a:t>
            </a:r>
          </a:p>
          <a:p>
            <a:pPr lvl="1"/>
            <a:r>
              <a:rPr lang="en-US" dirty="0" smtClean="0"/>
              <a:t>Security, collection limits, retention practices, </a:t>
            </a:r>
            <a:r>
              <a:rPr lang="en-US" dirty="0" smtClean="0"/>
              <a:t>accuracy</a:t>
            </a:r>
            <a:endParaRPr lang="en-US" dirty="0" smtClean="0"/>
          </a:p>
          <a:p>
            <a:r>
              <a:rPr lang="en-US" dirty="0" smtClean="0"/>
              <a:t>2) Maintaining comprehensive data management procedures throughout the life cycle of their products and services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5/26/2011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NYMISSA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2760F-88D4-4160-AE05-5EB492570543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Privacy by Design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“Control over privacy” is a data centric approach</a:t>
            </a:r>
          </a:p>
          <a:p>
            <a:r>
              <a:rPr lang="en-US" dirty="0" smtClean="0"/>
              <a:t>Must re-conceptualize privacy as a process, not a property of a distinct piece or category of data</a:t>
            </a:r>
          </a:p>
          <a:p>
            <a:r>
              <a:rPr lang="en-US" dirty="0" smtClean="0"/>
              <a:t>We can’t fix privacy by adding checkboxes to every data sharing decision point</a:t>
            </a:r>
          </a:p>
          <a:p>
            <a:r>
              <a:rPr lang="en-US" dirty="0" smtClean="0"/>
              <a:t>Need to apply BPM, UML and </a:t>
            </a:r>
            <a:r>
              <a:rPr lang="en-US" dirty="0" smtClean="0"/>
              <a:t>workflow analysis </a:t>
            </a:r>
            <a:r>
              <a:rPr lang="en-US" dirty="0" smtClean="0"/>
              <a:t>to identify </a:t>
            </a:r>
            <a:r>
              <a:rPr lang="en-US" dirty="0" smtClean="0"/>
              <a:t>context relevant to information privacy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NYMISSA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2760F-88D4-4160-AE05-5EB492570543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Clear role for ISSA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5/26/2011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You are critical stakeholders in this process and need a stronger connection to decision makers</a:t>
            </a:r>
          </a:p>
          <a:p>
            <a:r>
              <a:rPr lang="en-US" dirty="0" smtClean="0"/>
              <a:t>Your expertise with COSO framework and COBIT are extremely relevant to these problems – “privacy controls”</a:t>
            </a:r>
          </a:p>
          <a:p>
            <a:r>
              <a:rPr lang="en-US" dirty="0" smtClean="0"/>
              <a:t>Who is your lobbyist?</a:t>
            </a:r>
          </a:p>
          <a:p>
            <a:r>
              <a:rPr lang="en-US" dirty="0" smtClean="0"/>
              <a:t>How can you join the current privacy/security regulatory debate?</a:t>
            </a:r>
          </a:p>
          <a:p>
            <a:endParaRPr lang="en-US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NYMISSA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2760F-88D4-4160-AE05-5EB492570543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Going forward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5/26/2011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hlinkClick r:id="rId2"/>
              </a:rPr>
              <a:t>Privacy Papers for Policy Makers</a:t>
            </a:r>
            <a:r>
              <a:rPr lang="en-US" dirty="0" smtClean="0"/>
              <a:t> (Future of Privacy Forum)</a:t>
            </a:r>
          </a:p>
          <a:p>
            <a:r>
              <a:rPr lang="en-US" dirty="0" smtClean="0"/>
              <a:t>Lessons from the Identity Trail - </a:t>
            </a:r>
            <a:r>
              <a:rPr lang="en-US" dirty="0" smtClean="0">
                <a:hlinkClick r:id="rId3"/>
              </a:rPr>
              <a:t>Lessons From the Identity Trail</a:t>
            </a:r>
            <a:endParaRPr lang="en-US" dirty="0" smtClean="0"/>
          </a:p>
          <a:p>
            <a:r>
              <a:rPr lang="en-US" dirty="0" smtClean="0"/>
              <a:t>Carnegie Mellon - </a:t>
            </a:r>
            <a:r>
              <a:rPr lang="en-US" dirty="0" err="1" smtClean="0">
                <a:hlinkClick r:id="rId4"/>
              </a:rPr>
              <a:t>CyLab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Harvard - </a:t>
            </a:r>
            <a:r>
              <a:rPr lang="en-US" dirty="0" err="1" smtClean="0">
                <a:hlinkClick r:id="rId5"/>
              </a:rPr>
              <a:t>Berkman</a:t>
            </a:r>
            <a:r>
              <a:rPr lang="en-US" dirty="0" smtClean="0">
                <a:hlinkClick r:id="rId5"/>
              </a:rPr>
              <a:t> Center</a:t>
            </a:r>
            <a:endParaRPr lang="en-US" dirty="0" smtClean="0"/>
          </a:p>
          <a:p>
            <a:r>
              <a:rPr lang="en-US" dirty="0" smtClean="0"/>
              <a:t>Stanford - </a:t>
            </a:r>
            <a:r>
              <a:rPr lang="en-US" dirty="0" smtClean="0">
                <a:hlinkClick r:id="rId6"/>
              </a:rPr>
              <a:t>http://cyberlaw.stanford.edu/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NYU - </a:t>
            </a:r>
            <a:r>
              <a:rPr lang="en-US" dirty="0" smtClean="0">
                <a:hlinkClick r:id="rId7"/>
              </a:rPr>
              <a:t>Privacy Research Group</a:t>
            </a:r>
            <a:endParaRPr lang="en-US" dirty="0" smtClean="0"/>
          </a:p>
          <a:p>
            <a:r>
              <a:rPr lang="en-US" dirty="0" smtClean="0"/>
              <a:t>FTC </a:t>
            </a:r>
            <a:r>
              <a:rPr lang="en-US" dirty="0" smtClean="0">
                <a:hlinkClick r:id="rId8"/>
              </a:rPr>
              <a:t>staff report</a:t>
            </a:r>
            <a:r>
              <a:rPr lang="en-US" dirty="0" smtClean="0"/>
              <a:t> and FCC </a:t>
            </a:r>
            <a:r>
              <a:rPr lang="en-US" dirty="0" smtClean="0">
                <a:hlinkClick r:id="rId9"/>
              </a:rPr>
              <a:t>green paper</a:t>
            </a:r>
            <a:endParaRPr lang="en-US" dirty="0" smtClean="0"/>
          </a:p>
          <a:p>
            <a:r>
              <a:rPr lang="en-US" dirty="0" smtClean="0">
                <a:hlinkClick r:id="rId10"/>
              </a:rPr>
              <a:t>Privacy by Design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NYMISSA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2760F-88D4-4160-AE05-5EB492570543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Recommended resources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5/26/2011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Thank you!</a:t>
            </a:r>
          </a:p>
          <a:p>
            <a:r>
              <a:rPr lang="en-US" dirty="0" smtClean="0"/>
              <a:t>Contact information:</a:t>
            </a:r>
            <a:br>
              <a:rPr lang="en-US" dirty="0" smtClean="0"/>
            </a:br>
            <a:r>
              <a:rPr lang="en-US" dirty="0" smtClean="0"/>
              <a:t>Prof. Catherine Dwyer</a:t>
            </a:r>
            <a:br>
              <a:rPr lang="en-US" dirty="0" smtClean="0"/>
            </a:br>
            <a:r>
              <a:rPr lang="en-US" dirty="0" smtClean="0"/>
              <a:t> email: </a:t>
            </a:r>
            <a:r>
              <a:rPr lang="en-US" dirty="0" err="1" smtClean="0"/>
              <a:t>cdwyer</a:t>
            </a:r>
            <a:r>
              <a:rPr lang="en-US" dirty="0" smtClean="0"/>
              <a:t>[at]pace[dot]</a:t>
            </a:r>
            <a:r>
              <a:rPr lang="en-US" dirty="0" err="1" smtClean="0"/>
              <a:t>edu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Twitter: </a:t>
            </a:r>
            <a:r>
              <a:rPr lang="en-US" dirty="0" err="1" smtClean="0">
                <a:hlinkClick r:id="rId2"/>
              </a:rPr>
              <a:t>ProfCDwyer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err="1" smtClean="0"/>
              <a:t>Diigo</a:t>
            </a:r>
            <a:r>
              <a:rPr lang="en-US" dirty="0" smtClean="0"/>
              <a:t> bookmarks: </a:t>
            </a:r>
            <a:r>
              <a:rPr lang="en-US" dirty="0" err="1" smtClean="0">
                <a:hlinkClick r:id="rId3"/>
              </a:rPr>
              <a:t>profcad</a:t>
            </a:r>
            <a:endParaRPr lang="en-US" dirty="0" smtClean="0"/>
          </a:p>
          <a:p>
            <a:r>
              <a:rPr lang="en-US" dirty="0" smtClean="0"/>
              <a:t>Seidenberg School of Computing Sciences &amp; Information Systems</a:t>
            </a:r>
            <a:br>
              <a:rPr lang="en-US" dirty="0" smtClean="0"/>
            </a:br>
            <a:r>
              <a:rPr lang="en-US" dirty="0" smtClean="0"/>
              <a:t>Pace University</a:t>
            </a:r>
            <a:br>
              <a:rPr lang="en-US" dirty="0" smtClean="0"/>
            </a:br>
            <a:r>
              <a:rPr lang="en-US" dirty="0" smtClean="0"/>
              <a:t>163 William Street #225</a:t>
            </a:r>
            <a:br>
              <a:rPr lang="en-US" dirty="0" smtClean="0"/>
            </a:br>
            <a:r>
              <a:rPr lang="en-US" dirty="0" smtClean="0"/>
              <a:t>NY, NY  10038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NYMISSA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2760F-88D4-4160-AE05-5EB492570543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5/26/2011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a digital native? (everyone)</a:t>
            </a:r>
          </a:p>
          <a:p>
            <a:r>
              <a:rPr lang="en-US" dirty="0" smtClean="0"/>
              <a:t>How did we get here - two tales from the past decade – “MIS” and “Web 2.0”</a:t>
            </a:r>
          </a:p>
          <a:p>
            <a:r>
              <a:rPr lang="en-US" dirty="0" smtClean="0"/>
              <a:t>What challenges does “web 2.0” raise for security and privacy professionals?</a:t>
            </a:r>
          </a:p>
          <a:p>
            <a:r>
              <a:rPr lang="en-US" dirty="0" smtClean="0"/>
              <a:t>How can ISSA and other organizations tackle these issues?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talk today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2760F-88D4-4160-AE05-5EB492570543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NYMISSA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5/26/2011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NYMISSA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2760F-88D4-4160-AE05-5EB492570543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0"/>
            <a:ext cx="6677025" cy="634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en-US" smtClean="0"/>
              <a:t>5/26/2011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Expect immediate access to all information sources relevant to task, available 24/7, from any location, from any “smart” device </a:t>
            </a:r>
            <a:r>
              <a:rPr lang="en-US" dirty="0" smtClean="0"/>
              <a:t>with an </a:t>
            </a:r>
            <a:r>
              <a:rPr lang="en-US" dirty="0" smtClean="0"/>
              <a:t>easy to use interface</a:t>
            </a:r>
          </a:p>
          <a:p>
            <a:r>
              <a:rPr lang="en-US" dirty="0" smtClean="0"/>
              <a:t>Always connected, unless they don’t want to be, so you better respect (and protect) their privacy</a:t>
            </a:r>
          </a:p>
          <a:p>
            <a:r>
              <a:rPr lang="en-US" dirty="0" smtClean="0"/>
              <a:t>Traders from investment bank want to be able to execute trades using their </a:t>
            </a:r>
            <a:r>
              <a:rPr lang="en-US" dirty="0" err="1" smtClean="0"/>
              <a:t>iPad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5/26/2011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NYMISSA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2760F-88D4-4160-AE05-5EB492570543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digital native?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did we get here? Two stories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sz="3200" dirty="0" smtClean="0"/>
              <a:t>MIS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half" idx="3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/>
              <a:t>Web 2.0</a:t>
            </a:r>
            <a:endParaRPr lang="en-US" sz="3200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2000 - </a:t>
            </a:r>
            <a:r>
              <a:rPr lang="en-US" dirty="0" err="1" smtClean="0"/>
              <a:t>Nasdaq</a:t>
            </a:r>
            <a:r>
              <a:rPr lang="en-US" dirty="0" smtClean="0"/>
              <a:t> peaks at 5132 (2749 on 5/24</a:t>
            </a:r>
            <a:r>
              <a:rPr lang="en-US" dirty="0" smtClean="0"/>
              <a:t>)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2002 - SOX is passed</a:t>
            </a:r>
          </a:p>
          <a:p>
            <a:r>
              <a:rPr lang="en-US" dirty="0" smtClean="0"/>
              <a:t>2003 – </a:t>
            </a:r>
            <a:r>
              <a:rPr lang="en-US" dirty="0" smtClean="0"/>
              <a:t>Carr HBR,</a:t>
            </a:r>
            <a:br>
              <a:rPr lang="en-US" dirty="0" smtClean="0"/>
            </a:br>
            <a:r>
              <a:rPr lang="en-US" dirty="0" smtClean="0"/>
              <a:t>“</a:t>
            </a:r>
            <a:r>
              <a:rPr lang="en-US" b="1" dirty="0" smtClean="0">
                <a:solidFill>
                  <a:schemeClr val="accent2"/>
                </a:solidFill>
              </a:rPr>
              <a:t>IT Doesn’t Matter</a:t>
            </a:r>
            <a:r>
              <a:rPr lang="en-US" dirty="0" smtClean="0"/>
              <a:t>”</a:t>
            </a:r>
            <a:endParaRPr lang="en-US" dirty="0" smtClean="0"/>
          </a:p>
          <a:p>
            <a:r>
              <a:rPr lang="en-US" dirty="0" smtClean="0"/>
              <a:t>dot com bust</a:t>
            </a:r>
          </a:p>
          <a:p>
            <a:r>
              <a:rPr lang="en-US" dirty="0" smtClean="0"/>
              <a:t>Outsourcing</a:t>
            </a:r>
          </a:p>
          <a:p>
            <a:r>
              <a:rPr lang="en-US" dirty="0" smtClean="0"/>
              <a:t>Decreased MIS investment and employment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sz="2200" dirty="0" smtClean="0"/>
              <a:t>2001 – iPod &amp; iTunes, </a:t>
            </a:r>
            <a:r>
              <a:rPr lang="en-US" sz="2200" dirty="0" err="1" smtClean="0"/>
              <a:t>WikiPedia</a:t>
            </a: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sz="2200" dirty="0" smtClean="0"/>
              <a:t/>
            </a:r>
            <a:br>
              <a:rPr lang="en-US" sz="2200" dirty="0" smtClean="0"/>
            </a:br>
            <a:endParaRPr lang="en-US" sz="2200" dirty="0" smtClean="0"/>
          </a:p>
          <a:p>
            <a:r>
              <a:rPr lang="en-US" sz="2200" dirty="0" smtClean="0"/>
              <a:t>2004 – Facebook, </a:t>
            </a:r>
            <a:r>
              <a:rPr lang="en-US" sz="2200" dirty="0" err="1" smtClean="0"/>
              <a:t>GMail</a:t>
            </a:r>
            <a:r>
              <a:rPr lang="en-US" sz="2200" dirty="0" smtClean="0"/>
              <a:t> (beta)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NYMISSA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2760F-88D4-4160-AE05-5EB492570543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5/26/2011</a:t>
            </a:r>
            <a:endParaRPr lang="en-US"/>
          </a:p>
        </p:txBody>
      </p:sp>
      <p:sp>
        <p:nvSpPr>
          <p:cNvPr id="12" name="Rounded Rectangular Callout 11"/>
          <p:cNvSpPr/>
          <p:nvPr/>
        </p:nvSpPr>
        <p:spPr>
          <a:xfrm>
            <a:off x="4419600" y="228600"/>
            <a:ext cx="4343400" cy="4572000"/>
          </a:xfrm>
          <a:prstGeom prst="wedgeRoundRectCallout">
            <a:avLst>
              <a:gd name="adj1" fmla="val -69796"/>
              <a:gd name="adj2" fmla="val 1180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/>
              <a:t>“The overinvestment in IT echoes the overinvestment in railroads …. Companies dazzled by the commercial possibilities threw large quantities of money away on half-baked businesses and products.”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  <p:bldP spid="12" grpId="2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Two Stories cont.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sz="3200" dirty="0" smtClean="0"/>
              <a:t>MIS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half" idx="3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/>
              <a:t>Web 2.0</a:t>
            </a:r>
            <a:endParaRPr lang="en-US" sz="3200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2005 – YouTube, Google Maps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2006 – Twitter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2007 – </a:t>
            </a:r>
            <a:r>
              <a:rPr lang="en-US" dirty="0" err="1" smtClean="0"/>
              <a:t>iPhone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2009 – Android phone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2010 - </a:t>
            </a:r>
            <a:r>
              <a:rPr lang="en-US" dirty="0" err="1" smtClean="0"/>
              <a:t>iPad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NYMISSA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2760F-88D4-4160-AE05-5EB492570543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5/26/2011</a:t>
            </a:r>
            <a:endParaRPr lang="en-US"/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828800"/>
            <a:ext cx="4267200" cy="3135317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14" name="TextBox 13"/>
          <p:cNvSpPr txBox="1"/>
          <p:nvPr/>
        </p:nvSpPr>
        <p:spPr>
          <a:xfrm>
            <a:off x="1600200" y="1828800"/>
            <a:ext cx="28956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US CS Majors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2011 – digital natives &amp; IT security professionals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smtClean="0"/>
              <a:t>MIS Staff</a:t>
            </a:r>
            <a:endParaRPr lang="en-US" sz="28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smtClean="0"/>
              <a:t>Digital natives</a:t>
            </a:r>
            <a:endParaRPr lang="en-US" sz="2800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Must manage Web 2.0 security and privacy leaks with strained infrastructure, little training and low staffing levels</a:t>
            </a:r>
          </a:p>
          <a:p>
            <a:r>
              <a:rPr lang="en-US" dirty="0" smtClean="0"/>
              <a:t>Few CS/IS majors graduating – and they are going to work for FB &amp; Google!</a:t>
            </a:r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Digital natives equals everyone! Customers, employees, and corporate leadership (CEOs </a:t>
            </a:r>
            <a:r>
              <a:rPr lang="en-US" dirty="0" smtClean="0"/>
              <a:t>with blogs</a:t>
            </a:r>
            <a:r>
              <a:rPr lang="en-US" dirty="0" smtClean="0"/>
              <a:t>?)</a:t>
            </a:r>
          </a:p>
          <a:p>
            <a:r>
              <a:rPr lang="en-US" dirty="0" smtClean="0"/>
              <a:t>Facebook sets standard for usability and information access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NYMISSA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2760F-88D4-4160-AE05-5EB492570543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5/26/2011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Scott M., </a:t>
            </a:r>
            <a:r>
              <a:rPr lang="en-US" dirty="0" smtClean="0"/>
              <a:t>VP at HP, updated LinkedIn profile described work developing ‘object storage,’ ‘networking,’ and ‘block storage’ for ‘an innovative and highly differentiated approach to cloud computing.’ </a:t>
            </a:r>
          </a:p>
          <a:p>
            <a:r>
              <a:rPr lang="en-US" dirty="0" smtClean="0"/>
              <a:t>The only problem was HP initiative was not public knowledge</a:t>
            </a:r>
          </a:p>
          <a:p>
            <a:r>
              <a:rPr lang="en-US" dirty="0" smtClean="0"/>
              <a:t>Post described user interface, including APIs and language binds for Java, Ruby, etc. 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NYMISSA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2760F-88D4-4160-AE05-5EB492570543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Oops!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5/26/2011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Lock down systems: Former national security advisor Richard Clarke reported that after the Pentagon had a security breach from a thumb drive, it ordered that all USB connections plugged with rubber cement</a:t>
            </a:r>
          </a:p>
          <a:p>
            <a:r>
              <a:rPr lang="en-US" dirty="0" smtClean="0"/>
              <a:t>Train people – “if you share information about yourself you could be the victim of identity theft”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NYMISSA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2760F-88D4-4160-AE05-5EB492570543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can we do about it?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5/26/2011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760</TotalTime>
  <Words>843</Words>
  <Application>Microsoft Office PowerPoint</Application>
  <PresentationFormat>On-screen Show (4:3)</PresentationFormat>
  <Paragraphs>143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Concourse</vt:lpstr>
      <vt:lpstr>When Everyone  (Including Your Mother)  Is on Facebook: Implications for Information Security &amp; Privacy Professionals</vt:lpstr>
      <vt:lpstr>My talk today</vt:lpstr>
      <vt:lpstr>Slide 3</vt:lpstr>
      <vt:lpstr>What is a digital native?</vt:lpstr>
      <vt:lpstr>How did we get here? Two stories</vt:lpstr>
      <vt:lpstr>Two Stories cont.</vt:lpstr>
      <vt:lpstr>2011 – digital natives &amp; IT security professionals</vt:lpstr>
      <vt:lpstr>Oops!</vt:lpstr>
      <vt:lpstr>What can we do about it?</vt:lpstr>
      <vt:lpstr>Are digital natives aware of data leakage and security issues?</vt:lpstr>
      <vt:lpstr>Slide 11</vt:lpstr>
      <vt:lpstr>Slide 12</vt:lpstr>
      <vt:lpstr>How is privacy implemented?</vt:lpstr>
      <vt:lpstr>Privacy by Design</vt:lpstr>
      <vt:lpstr>Clear role for ISSA</vt:lpstr>
      <vt:lpstr>Going forward</vt:lpstr>
      <vt:lpstr>Recommended resources</vt:lpstr>
      <vt:lpstr>Questions?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When Everyone (Including Your Mother) Is on Facebook: Implications for Information Security &amp; Privacy Professionals</dc:title>
  <dc:creator>dwyer</dc:creator>
  <cp:lastModifiedBy>cdwyer</cp:lastModifiedBy>
  <cp:revision>83</cp:revision>
  <dcterms:created xsi:type="dcterms:W3CDTF">2011-05-19T19:19:32Z</dcterms:created>
  <dcterms:modified xsi:type="dcterms:W3CDTF">2011-05-25T19:47:21Z</dcterms:modified>
</cp:coreProperties>
</file>