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73" r:id="rId3"/>
    <p:sldId id="280" r:id="rId4"/>
    <p:sldId id="284" r:id="rId5"/>
    <p:sldId id="277" r:id="rId6"/>
    <p:sldId id="275" r:id="rId7"/>
    <p:sldId id="279" r:id="rId8"/>
    <p:sldId id="276" r:id="rId9"/>
    <p:sldId id="281" r:id="rId10"/>
    <p:sldId id="270" r:id="rId11"/>
    <p:sldId id="282" r:id="rId12"/>
    <p:sldId id="285" r:id="rId13"/>
    <p:sldId id="305" r:id="rId14"/>
    <p:sldId id="297" r:id="rId15"/>
    <p:sldId id="287" r:id="rId16"/>
    <p:sldId id="289" r:id="rId17"/>
    <p:sldId id="298" r:id="rId18"/>
    <p:sldId id="288" r:id="rId19"/>
    <p:sldId id="299" r:id="rId20"/>
    <p:sldId id="290" r:id="rId21"/>
    <p:sldId id="295" r:id="rId22"/>
    <p:sldId id="300" r:id="rId23"/>
    <p:sldId id="291" r:id="rId24"/>
    <p:sldId id="292" r:id="rId25"/>
    <p:sldId id="301" r:id="rId26"/>
    <p:sldId id="293" r:id="rId27"/>
    <p:sldId id="302" r:id="rId28"/>
    <p:sldId id="296" r:id="rId29"/>
    <p:sldId id="303" r:id="rId30"/>
    <p:sldId id="304" r:id="rId31"/>
    <p:sldId id="283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481" autoAdjust="0"/>
    <p:restoredTop sz="94660"/>
  </p:normalViewPr>
  <p:slideViewPr>
    <p:cSldViewPr snapToObjects="1">
      <p:cViewPr>
        <p:scale>
          <a:sx n="125" d="100"/>
          <a:sy n="125" d="100"/>
        </p:scale>
        <p:origin x="-408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17488" y="6262688"/>
            <a:ext cx="8709025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defRPr/>
            </a:pPr>
            <a:endParaRPr lang="en-US" dirty="0">
              <a:latin typeface="Arial" pitchFamily="-107" charset="0"/>
              <a:ea typeface="Lucida Sans Unicode" pitchFamily="-107" charset="-52"/>
              <a:cs typeface="Lucida Sans Unicode" pitchFamily="-107" charset="-52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17488" y="906463"/>
            <a:ext cx="8709025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defRPr/>
            </a:pPr>
            <a:endParaRPr lang="en-US" dirty="0">
              <a:latin typeface="Arial" pitchFamily="-107" charset="0"/>
              <a:ea typeface="Lucida Sans Unicode" pitchFamily="-107" charset="-52"/>
              <a:cs typeface="Lucida Sans Unicode" pitchFamily="-107" charset="-52"/>
            </a:endParaRPr>
          </a:p>
        </p:txBody>
      </p:sp>
      <p:pic>
        <p:nvPicPr>
          <p:cNvPr id="6" name="Picture 11" descr="brinqa_logo_smal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8213" y="195263"/>
            <a:ext cx="16176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2322" y="2129984"/>
            <a:ext cx="7542720" cy="1222688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240" y="3429002"/>
            <a:ext cx="6400800" cy="1752664"/>
          </a:xfr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DEC0F-EB6C-4B25-B4ED-C2FDC35170F8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16A7412-F54B-4B10-A5CC-5AF07EF544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60449"/>
            <a:ext cx="8229600" cy="5060951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794500" cy="67945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CD01F2-8CD2-4EA8-9672-AB0BD288477E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9B4A457C-1F00-4207-A855-E29FBDAF78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B57F4-E85F-4F09-86E3-96DC7608B417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CCA3251-FE48-463B-BEAF-8CB49EF920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28984"/>
            <a:ext cx="2056320" cy="58974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28984"/>
            <a:ext cx="6035040" cy="58974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7C5BF-D7F4-461C-A658-21F1697AC5EC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73F6A78-3B3D-4F54-A2FF-B02A5D4EF8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920" y="1081441"/>
            <a:ext cx="4044960" cy="2522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122" y="1081441"/>
            <a:ext cx="4046400" cy="2522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920" y="3413046"/>
            <a:ext cx="4044960" cy="25242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122" y="3413046"/>
            <a:ext cx="4046400" cy="25242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A4472-4AE4-41D6-8D55-BA797A6EBA24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DEEC5FF-EE37-4C7A-AA23-8AA35C0551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922" y="1066800"/>
            <a:ext cx="8229600" cy="505960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794500" cy="67945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36A2C-C9D1-42B0-90F9-3AC9ED4789FC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450B59B-232D-4243-AFFC-CAC74586E9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092200"/>
            <a:ext cx="4044960" cy="5034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122" y="1092008"/>
            <a:ext cx="4046400" cy="2438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794500" cy="67945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/>
          </p:nvPr>
        </p:nvSpPr>
        <p:spPr>
          <a:xfrm>
            <a:off x="4641122" y="3683865"/>
            <a:ext cx="4046400" cy="2438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172DC94-C5F3-41BF-A9EA-08B7DEE4BF84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6E020DD2-E37E-472E-B995-7CD5A681C6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06A54-EC0D-4114-B13F-9134766E37B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Copyright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41821D4-EAB3-4402-9C61-A06C961E55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6291B-5DAE-41FF-B49F-A8ED403EFF3A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75F5577-CB33-4C34-A397-E167399C40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25750"/>
            <a:ext cx="6794500" cy="679450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FB5B7C-1588-43C5-A77C-CD501A2704A2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B66828E-D31D-41B6-9CB8-BDE04C28B3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058334"/>
            <a:ext cx="4044960" cy="506807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2" y="1058334"/>
            <a:ext cx="4046400" cy="506807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B3885-9C94-45E8-B113-EBE037C5762E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62CFC68-ED86-4411-B838-16ED5594A6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048383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87810"/>
            <a:ext cx="4039200" cy="443859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048383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87810"/>
            <a:ext cx="4042080" cy="443859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5E100-E1B0-469F-AD98-E9683651C200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5B718272-2534-4D48-AB43-2DC1F21B21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E6F33-36A9-4F30-912A-2268C4F0E65D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8D33B-A722-4498-84F7-C8BEFE3FDF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08A08-363A-474B-901A-B4D5BE2A8C8E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6AA48BD-AC3F-40A1-8D44-4775B952C6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089B5-B7D3-49ED-ADDD-8B1D30AACB82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59AD49F9-B0ED-46F0-BD78-676B4E2C3E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95263"/>
            <a:ext cx="67945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217488" y="6262688"/>
            <a:ext cx="8709025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defRPr/>
            </a:pPr>
            <a:endParaRPr lang="en-US" dirty="0">
              <a:latin typeface="Arial" pitchFamily="-107" charset="0"/>
              <a:ea typeface="Lucida Sans Unicode" pitchFamily="-107" charset="-52"/>
              <a:cs typeface="Lucida Sans Unicode" pitchFamily="-107" charset="-52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17488" y="906463"/>
            <a:ext cx="8709025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defRPr/>
            </a:pPr>
            <a:endParaRPr lang="en-US" dirty="0">
              <a:latin typeface="Arial" pitchFamily="-107" charset="0"/>
              <a:ea typeface="Lucida Sans Unicode" pitchFamily="-107" charset="-52"/>
              <a:cs typeface="Lucida Sans Unicode" pitchFamily="-107" charset="-52"/>
            </a:endParaRPr>
          </a:p>
        </p:txBody>
      </p:sp>
      <p:pic>
        <p:nvPicPr>
          <p:cNvPr id="1030" name="Picture 9" descr="brinqa_logo_small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88213" y="195263"/>
            <a:ext cx="16176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880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</a:defRPr>
            </a:lvl1pPr>
          </a:lstStyle>
          <a:p>
            <a:fld id="{7E7AF558-2513-4050-96CB-FBDC049279D2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880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</a:defRPr>
            </a:lvl1pPr>
          </a:lstStyle>
          <a:p>
            <a:r>
              <a:rPr lang="en-US" dirty="0"/>
              <a:t>Copyright @ 2010 Brinqa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880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Calibri" pitchFamily="34" charset="0"/>
              </a:defRPr>
            </a:lvl1pPr>
          </a:lstStyle>
          <a:p>
            <a:fld id="{FF476459-648E-4C2E-B078-8F8D3A77B35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33"/>
          </a:solidFill>
          <a:latin typeface="Calibri"/>
          <a:ea typeface="ＭＳ Ｐゴシック" pitchFamily="-107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33"/>
          </a:solidFill>
          <a:latin typeface="Calibri" pitchFamily="34" charset="0"/>
          <a:ea typeface="ＭＳ Ｐゴシック" pitchFamily="-107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33"/>
          </a:solidFill>
          <a:latin typeface="Calibri" pitchFamily="34" charset="0"/>
          <a:ea typeface="ＭＳ Ｐゴシック" pitchFamily="-107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33"/>
          </a:solidFill>
          <a:latin typeface="Calibri" pitchFamily="34" charset="0"/>
          <a:ea typeface="ＭＳ Ｐゴシック" pitchFamily="-107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33"/>
          </a:solidFill>
          <a:latin typeface="Calibri" pitchFamily="34" charset="0"/>
          <a:ea typeface="ＭＳ Ｐゴシック" pitchFamily="-107" charset="-128"/>
          <a:cs typeface="ＭＳ Ｐゴシック"/>
        </a:defRPr>
      </a:lvl5pPr>
      <a:lvl6pPr marL="414726" algn="l" defTabSz="914414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Arial" pitchFamily="-107" charset="0"/>
        </a:defRPr>
      </a:lvl6pPr>
      <a:lvl7pPr marL="829452" algn="l" defTabSz="914414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Arial" pitchFamily="-107" charset="0"/>
        </a:defRPr>
      </a:lvl7pPr>
      <a:lvl8pPr marL="1244178" algn="l" defTabSz="914414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Arial" pitchFamily="-107" charset="0"/>
        </a:defRPr>
      </a:lvl8pPr>
      <a:lvl9pPr marL="1658904" algn="l" defTabSz="914414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Arial" pitchFamily="-107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333333"/>
          </a:solidFill>
          <a:latin typeface="Calibri"/>
          <a:ea typeface="ＭＳ Ｐゴシック" pitchFamily="-107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Calibri"/>
          <a:ea typeface="ＭＳ Ｐゴシック" pitchFamily="-107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Calibri"/>
          <a:ea typeface="ＭＳ Ｐゴシック" pitchFamily="-107" charset="-128"/>
          <a:cs typeface="Calibri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Calibri"/>
          <a:ea typeface="ＭＳ Ｐゴシック" pitchFamily="-107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Calibri"/>
          <a:ea typeface="ＭＳ Ｐゴシック" pitchFamily="-107" charset="-128"/>
          <a:cs typeface="Calibri"/>
        </a:defRPr>
      </a:lvl5pPr>
      <a:lvl6pPr marL="2472517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ＭＳ Ｐゴシック" pitchFamily="-107" charset="-128"/>
        </a:defRPr>
      </a:lvl6pPr>
      <a:lvl7pPr marL="2887243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ＭＳ Ｐゴシック" pitchFamily="-107" charset="-128"/>
        </a:defRPr>
      </a:lvl7pPr>
      <a:lvl8pPr marL="3301969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ＭＳ Ｐゴシック" pitchFamily="-107" charset="-128"/>
        </a:defRPr>
      </a:lvl8pPr>
      <a:lvl9pPr marL="3716695" indent="-228964" algn="l" defTabSz="91441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763000" cy="12223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Controls Automation and Monitoring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858000" cy="1752600"/>
          </a:xfrm>
        </p:spPr>
        <p:txBody>
          <a:bodyPr/>
          <a:lstStyle/>
          <a:p>
            <a:pPr eaLnBrk="1" hangingPunct="1"/>
            <a:r>
              <a:rPr lang="en-US" sz="2400" i="1" dirty="0" smtClean="0">
                <a:latin typeface="Calibri" pitchFamily="34" charset="0"/>
                <a:ea typeface="ＭＳ Ｐゴシック" pitchFamily="-65" charset="-128"/>
              </a:rPr>
              <a:t>The Benefits of Automated Controls Testing</a:t>
            </a:r>
          </a:p>
          <a:p>
            <a:pPr eaLnBrk="1" hangingPunct="1"/>
            <a:endParaRPr lang="en-US" sz="1800" dirty="0" smtClean="0">
              <a:latin typeface="Calibri" pitchFamily="34" charset="0"/>
              <a:ea typeface="ＭＳ Ｐゴシック" pitchFamily="-65" charset="-128"/>
            </a:endParaRPr>
          </a:p>
          <a:p>
            <a:pPr eaLnBrk="1" hangingPunct="1"/>
            <a:r>
              <a:rPr lang="en-US" sz="1800" dirty="0" smtClean="0">
                <a:latin typeface="Calibri" pitchFamily="34" charset="0"/>
                <a:ea typeface="ＭＳ Ｐゴシック" pitchFamily="-65" charset="-128"/>
              </a:rPr>
              <a:t>Amad Fida</a:t>
            </a:r>
          </a:p>
          <a:p>
            <a:pPr eaLnBrk="1" hangingPunct="1"/>
            <a:r>
              <a:rPr lang="en-US" sz="1800" dirty="0" smtClean="0">
                <a:latin typeface="Calibri" pitchFamily="34" charset="0"/>
                <a:ea typeface="ＭＳ Ｐゴシック" pitchFamily="-65" charset="-128"/>
              </a:rPr>
              <a:t>President </a:t>
            </a:r>
            <a:r>
              <a:rPr lang="en-US" sz="1800" dirty="0" smtClean="0">
                <a:latin typeface="Calibri" pitchFamily="34" charset="0"/>
                <a:ea typeface="ＭＳ Ｐゴシック" pitchFamily="-65" charset="-128"/>
              </a:rPr>
              <a:t>Brinqa</a:t>
            </a:r>
            <a:endParaRPr lang="en-US" sz="1800" dirty="0" smtClean="0">
              <a:latin typeface="Calibri" pitchFamily="34" charset="0"/>
              <a:ea typeface="ＭＳ Ｐゴシック" pitchFamily="-65" charset="-128"/>
            </a:endParaRPr>
          </a:p>
          <a:p>
            <a:pPr eaLnBrk="1" hangingPunct="1"/>
            <a:r>
              <a:rPr lang="en-US" sz="1800" dirty="0" smtClean="0">
                <a:latin typeface="Calibri" pitchFamily="34" charset="0"/>
                <a:ea typeface="ＭＳ Ｐゴシック" pitchFamily="-65" charset="-128"/>
              </a:rPr>
              <a:t>Sep 15, 2010</a:t>
            </a:r>
            <a:endParaRPr lang="en-US" sz="1800" dirty="0" smtClean="0">
              <a:latin typeface="Calibri" pitchFamily="34" charset="0"/>
              <a:ea typeface="ＭＳ Ｐゴシック" pitchFamily="-65" charset="-128"/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B9F6EC-13C1-48DE-A374-52177974AB51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17414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50076F19-74AF-4092-B636-20749FF9CC63}" type="slidenum">
              <a:rPr lang="en-US"/>
              <a:pPr algn="r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Future State - Benefits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10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54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Provide visibility into the effectiveness </a:t>
            </a: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of </a:t>
            </a: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disparate controls systems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ncrease ROI through re-usable controls and controls framework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lvl="1"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rgbClr val="404040"/>
                </a:solidFill>
                <a:latin typeface="Calibri" pitchFamily="34" charset="0"/>
              </a:rPr>
              <a:t>Reduce </a:t>
            </a:r>
            <a:r>
              <a:rPr lang="en-US" sz="1600" dirty="0" smtClean="0">
                <a:solidFill>
                  <a:srgbClr val="404040"/>
                </a:solidFill>
                <a:latin typeface="Calibri" pitchFamily="34" charset="0"/>
              </a:rPr>
              <a:t>efforts </a:t>
            </a:r>
            <a:r>
              <a:rPr lang="en-US" sz="1600" dirty="0">
                <a:solidFill>
                  <a:srgbClr val="404040"/>
                </a:solidFill>
                <a:latin typeface="Calibri" pitchFamily="34" charset="0"/>
              </a:rPr>
              <a:t>and </a:t>
            </a:r>
            <a:r>
              <a:rPr lang="en-US" sz="1600" dirty="0" smtClean="0">
                <a:solidFill>
                  <a:srgbClr val="404040"/>
                </a:solidFill>
                <a:latin typeface="Calibri" pitchFamily="34" charset="0"/>
              </a:rPr>
              <a:t>costs associated with new initiatives</a:t>
            </a:r>
          </a:p>
          <a:p>
            <a:pPr lvl="1"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Calibri" pitchFamily="34" charset="0"/>
              </a:rPr>
              <a:t>Increased </a:t>
            </a:r>
            <a:r>
              <a:rPr lang="en-US" sz="1600" dirty="0">
                <a:solidFill>
                  <a:srgbClr val="404040"/>
                </a:solidFill>
                <a:latin typeface="Calibri" pitchFamily="34" charset="0"/>
              </a:rPr>
              <a:t>process </a:t>
            </a:r>
            <a:r>
              <a:rPr lang="en-US" sz="1600" dirty="0" smtClean="0">
                <a:solidFill>
                  <a:srgbClr val="404040"/>
                </a:solidFill>
                <a:latin typeface="Calibri" pitchFamily="34" charset="0"/>
              </a:rPr>
              <a:t>efficiencies </a:t>
            </a:r>
            <a:r>
              <a:rPr lang="en-US" sz="1600" dirty="0">
                <a:solidFill>
                  <a:srgbClr val="404040"/>
                </a:solidFill>
                <a:latin typeface="Calibri" pitchFamily="34" charset="0"/>
              </a:rPr>
              <a:t>and </a:t>
            </a:r>
            <a:r>
              <a:rPr lang="en-US" sz="1600" dirty="0" smtClean="0">
                <a:solidFill>
                  <a:srgbClr val="404040"/>
                </a:solidFill>
                <a:latin typeface="Calibri" pitchFamily="34" charset="0"/>
              </a:rPr>
              <a:t>controls effectiveness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Streamline </a:t>
            </a: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compliance </a:t>
            </a: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efforts by mapping regulations with policies and connecting them to the IT controls that ensure adherence 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Real-time information </a:t>
            </a: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using agent-less connectors for </a:t>
            </a: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proactive </a:t>
            </a: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controls management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Sustainable </a:t>
            </a: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and repeatable </a:t>
            </a: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processes increase </a:t>
            </a: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data and control quality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Comprehensive dashboards and reporting provide CIO level </a:t>
            </a: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views </a:t>
            </a: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of a Company's overall governance, risk and compliance posture with drill down into detailed view</a:t>
            </a: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Use Cases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62936-9AC0-4469-918D-837FE91710F3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8408C90-A05C-465F-B18A-4C391A02CC08}" type="slidenum">
              <a:rPr lang="en-US"/>
              <a:pPr algn="r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>
                <a:latin typeface="Calibri" pitchFamily="34" charset="0"/>
                <a:ea typeface="ＭＳ Ｐゴシック" pitchFamily="-65" charset="-128"/>
              </a:rPr>
              <a:t>Terminated User Accounts - Requirements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12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Ensure and Enforce user account termination process</a:t>
            </a:r>
          </a:p>
          <a:p>
            <a:pPr indent="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Ensure and Enforce user Access Control Policy controls related to user account termination</a:t>
            </a:r>
          </a:p>
          <a:p>
            <a:pPr indent="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Measure and monitor risk associated with terminated user accounts</a:t>
            </a:r>
          </a:p>
          <a:p>
            <a:pPr indent="2286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Comply with SOX requirements related to user account management  </a:t>
            </a:r>
          </a:p>
          <a:p>
            <a:pPr lvl="1" indent="228600">
              <a:buFont typeface="Wingdings" pitchFamily="2" charset="2"/>
              <a:buChar char="§"/>
            </a:pP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Terminated User Accounts - Solution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13</a:t>
            </a:fld>
            <a:endParaRPr lang="en-US" dirty="0"/>
          </a:p>
        </p:txBody>
      </p:sp>
      <p:sp>
        <p:nvSpPr>
          <p:cNvPr id="7" name="Alternate Process 6"/>
          <p:cNvSpPr/>
          <p:nvPr/>
        </p:nvSpPr>
        <p:spPr bwMode="auto">
          <a:xfrm>
            <a:off x="3048000" y="1295400"/>
            <a:ext cx="10668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SOX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9" name="Alternate Process 8"/>
          <p:cNvSpPr/>
          <p:nvPr/>
        </p:nvSpPr>
        <p:spPr bwMode="auto">
          <a:xfrm>
            <a:off x="4191000" y="1295400"/>
            <a:ext cx="1331912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IAM Governance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10" name="Alternate Process 9"/>
          <p:cNvSpPr/>
          <p:nvPr/>
        </p:nvSpPr>
        <p:spPr bwMode="auto">
          <a:xfrm>
            <a:off x="1981200" y="1295400"/>
            <a:ext cx="9906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MAR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11" name="Alternate Process 10"/>
          <p:cNvSpPr/>
          <p:nvPr/>
        </p:nvSpPr>
        <p:spPr bwMode="auto">
          <a:xfrm>
            <a:off x="5562600" y="1295400"/>
            <a:ext cx="14605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Production Access Risk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12" name="Alternate Process 11"/>
          <p:cNvSpPr/>
          <p:nvPr/>
        </p:nvSpPr>
        <p:spPr bwMode="auto">
          <a:xfrm>
            <a:off x="1981200" y="1828800"/>
            <a:ext cx="50419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Access Control Policy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17" name="Alternate Process 16"/>
          <p:cNvSpPr/>
          <p:nvPr/>
        </p:nvSpPr>
        <p:spPr bwMode="auto">
          <a:xfrm>
            <a:off x="1981200" y="2362200"/>
            <a:ext cx="16764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Automatic Password Aging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18" name="Alternate Process 17"/>
          <p:cNvSpPr/>
          <p:nvPr/>
        </p:nvSpPr>
        <p:spPr bwMode="auto">
          <a:xfrm>
            <a:off x="3733800" y="23622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Password Strength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19" name="Alternate Process 18"/>
          <p:cNvSpPr/>
          <p:nvPr/>
        </p:nvSpPr>
        <p:spPr bwMode="auto">
          <a:xfrm>
            <a:off x="5410200" y="23622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ea typeface="Lucida Sans Unicode" pitchFamily="-107" charset="-52"/>
                <a:cs typeface="Calibri"/>
              </a:rPr>
              <a:t>Terminated Accounts Disabled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20" name="Alternate Process 19"/>
          <p:cNvSpPr/>
          <p:nvPr/>
        </p:nvSpPr>
        <p:spPr bwMode="auto">
          <a:xfrm>
            <a:off x="1981200" y="2895600"/>
            <a:ext cx="16764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ea typeface="Lucida Sans Unicode" pitchFamily="-107" charset="-52"/>
                <a:cs typeface="Calibri"/>
              </a:rPr>
              <a:t>Create User SOD Checks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22" name="Alternate Process 21"/>
          <p:cNvSpPr/>
          <p:nvPr/>
        </p:nvSpPr>
        <p:spPr bwMode="auto">
          <a:xfrm>
            <a:off x="5410200" y="28956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Revoke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Lucida Sans Unicode" pitchFamily="-107" charset="-52"/>
                <a:cs typeface="Calibri"/>
              </a:rPr>
              <a:t> Validation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sp>
        <p:nvSpPr>
          <p:cNvPr id="37" name="Alternate Process 36"/>
          <p:cNvSpPr/>
          <p:nvPr/>
        </p:nvSpPr>
        <p:spPr bwMode="auto">
          <a:xfrm>
            <a:off x="3733800" y="2895600"/>
            <a:ext cx="16002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200" dirty="0" smtClean="0">
                <a:solidFill>
                  <a:srgbClr val="000000"/>
                </a:solidFill>
                <a:ea typeface="Lucida Sans Unicode" pitchFamily="-107" charset="-52"/>
                <a:cs typeface="Calibri"/>
              </a:rPr>
              <a:t>Natively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200" dirty="0" smtClean="0">
                <a:solidFill>
                  <a:srgbClr val="000000"/>
                </a:solidFill>
                <a:ea typeface="Lucida Sans Unicode" pitchFamily="-107" charset="-52"/>
                <a:cs typeface="Calibri"/>
              </a:rPr>
              <a:t>Created User Accounts</a:t>
            </a:r>
            <a:endParaRPr lang="en-US" sz="1200" dirty="0">
              <a:solidFill>
                <a:srgbClr val="000000"/>
              </a:solidFill>
              <a:ea typeface="Lucida Sans Unicode" pitchFamily="-107" charset="-52"/>
              <a:cs typeface="Calibri"/>
            </a:endParaRPr>
          </a:p>
        </p:txBody>
      </p:sp>
      <p:sp>
        <p:nvSpPr>
          <p:cNvPr id="38" name="Alternate Process 37"/>
          <p:cNvSpPr/>
          <p:nvPr/>
        </p:nvSpPr>
        <p:spPr bwMode="auto">
          <a:xfrm>
            <a:off x="1981200" y="3429000"/>
            <a:ext cx="50419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lang="en-US" sz="1400" dirty="0" smtClean="0">
                <a:latin typeface="Calibri"/>
                <a:ea typeface="Lucida Sans Unicode" pitchFamily="-107" charset="-52"/>
                <a:cs typeface="Calibri"/>
              </a:rPr>
              <a:t>Asset Model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  <p:pic>
        <p:nvPicPr>
          <p:cNvPr id="39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712" y="5067300"/>
            <a:ext cx="8778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067300"/>
            <a:ext cx="8778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2017712" y="5181600"/>
            <a:ext cx="847725" cy="384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 smtClean="0">
                <a:solidFill>
                  <a:srgbClr val="404040"/>
                </a:solidFill>
              </a:rPr>
              <a:t>Identity Store</a:t>
            </a:r>
            <a:endParaRPr lang="en-US" sz="1100" b="1" dirty="0">
              <a:solidFill>
                <a:srgbClr val="404040"/>
              </a:solidFill>
            </a:endParaRP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4038600" y="5181600"/>
            <a:ext cx="860425" cy="23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 smtClean="0">
                <a:solidFill>
                  <a:srgbClr val="404040"/>
                </a:solidFill>
              </a:rPr>
              <a:t>IAM</a:t>
            </a:r>
            <a:endParaRPr lang="en-US" sz="1100" b="1" dirty="0">
              <a:solidFill>
                <a:srgbClr val="404040"/>
              </a:solidFill>
            </a:endParaRPr>
          </a:p>
        </p:txBody>
      </p:sp>
      <p:pic>
        <p:nvPicPr>
          <p:cNvPr id="43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067300"/>
            <a:ext cx="8778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6096000" y="5181600"/>
            <a:ext cx="860425" cy="23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 smtClean="0">
                <a:solidFill>
                  <a:srgbClr val="404040"/>
                </a:solidFill>
              </a:rPr>
              <a:t>AD</a:t>
            </a:r>
            <a:endParaRPr lang="en-US" sz="1100" b="1" dirty="0">
              <a:solidFill>
                <a:srgbClr val="404040"/>
              </a:solidFill>
            </a:endParaRPr>
          </a:p>
        </p:txBody>
      </p:sp>
      <p:pic>
        <p:nvPicPr>
          <p:cNvPr id="47" name="Picture 3" descr="\\.PSF\.Mac\Users\johngray\Clients (Local)\ArcSight\Rick Presentation\final images for presentation\funnel do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419600"/>
            <a:ext cx="50419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Alternate Process 47"/>
          <p:cNvSpPr/>
          <p:nvPr/>
        </p:nvSpPr>
        <p:spPr bwMode="auto">
          <a:xfrm>
            <a:off x="1981200" y="3962400"/>
            <a:ext cx="5041900" cy="4572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7" charset="0"/>
              <a:buNone/>
              <a:tabLst/>
            </a:pPr>
            <a:r>
              <a:rPr lang="en-US" sz="1400" dirty="0" smtClean="0">
                <a:latin typeface="Calibri"/>
                <a:ea typeface="Lucida Sans Unicode" pitchFamily="-107" charset="-52"/>
                <a:cs typeface="Calibri"/>
              </a:rPr>
              <a:t>Agent-less Connectors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Calibri"/>
              <a:ea typeface="Lucida Sans Unicode" pitchFamily="-107" charset="-52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Terminated User Accounts - Solution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14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60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Establish connectivity to target systems, i.e. HR,  Corporate Directory, and IAM system (if any) to automate control monitoring 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Result: direct connection to IT increases reliability of data, effectiveness of controls system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Build asset repository to model the physical environment, data correlation, asset classification and asset relationship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Map connector data to asset key metrics in order to do control testing, trending and historical data reporting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Configure OOB controls that map to policies, objectives, business process, risks, regulation etc.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Configure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automated </a:t>
            </a:r>
            <a:r>
              <a:rPr lang="en-US" dirty="0" smtClean="0">
                <a:latin typeface="Calibri" pitchFamily="34" charset="0"/>
              </a:rPr>
              <a:t>control tests, test frequency and target assets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Monitor controls on a continuous basis, find issues, manage and track and remediate issues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Control harmonization results in test once, report all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15</a:t>
            </a:fld>
            <a:endParaRPr lang="en-US" dirty="0"/>
          </a:p>
        </p:txBody>
      </p:sp>
      <p:pic>
        <p:nvPicPr>
          <p:cNvPr id="11" name="Picture 10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1491"/>
            <a:ext cx="7315200" cy="52769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6794500" cy="6794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Agent-less Connectivity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Connector Data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16</a:t>
            </a:fld>
            <a:endParaRPr lang="en-US" dirty="0"/>
          </a:p>
        </p:txBody>
      </p:sp>
      <p:pic>
        <p:nvPicPr>
          <p:cNvPr id="7" name="Picture 6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78768"/>
            <a:ext cx="7315200" cy="298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17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63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Establish connectivity to target systems, i.e. HR,  Corporate Directory, and IAM system (if any) to automate control monitoring to increase reliability, efficiency and effectiveness of overall controls system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Build asset repository to model the physical environment, data correlation, asset classification and asset relationship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Result: Consistent and simplified handling of logically grouped assets increases re-usability of controls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Map connector data to asset key metrics in order to do control testing, trending and historical data reporting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Configure OOB controls that map to policies, objectives, business process, risks, regulation etc.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Configure automated control tests, test frequency and target assets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Monitor controls on a continuous bases, find issues, manage and track and remediate issues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Control harmonization results in test once, report all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6794500" cy="6794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Terminated User Accounts -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Asset Repository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18</a:t>
            </a:fld>
            <a:endParaRPr lang="en-US" dirty="0"/>
          </a:p>
        </p:txBody>
      </p:sp>
      <p:pic>
        <p:nvPicPr>
          <p:cNvPr id="8" name="Picture 7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67622"/>
            <a:ext cx="7315200" cy="436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19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63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Establish connectivity to target systems, i.e. HR,  Corporate Directory, and IAM system (if any) to automate control monitoring to increase reliability, efficiency and effectiveness of overall controls system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Build asset repository to model the physical environment, data correlation, asset classification and asset relationship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Map connector data to asset key metrics in order to do control testing, trending and historical data reporting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b="1" i="1" dirty="0" smtClean="0">
                <a:solidFill>
                  <a:schemeClr val="tx2"/>
                </a:solidFill>
                <a:latin typeface="Calibri" pitchFamily="34" charset="0"/>
              </a:rPr>
              <a:t>Results: identification of issues in real-time, full audit enables comprehensive analysis and views of IT GRC programs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Configure OOB controls that map to policies, objectives, business process, risks, regulation etc.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Configure control tests, test frequency and target assets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Monitor controls on a continuous bases, find issues, manage and track and remediate issues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Control harmonization results in test once, report all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6794500" cy="6794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Terminated User Accounts -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Terminology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Current State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Overview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Proficiencies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Limitations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Future State 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Overview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Benefits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Use cases 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Asset Details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20</a:t>
            </a:fld>
            <a:endParaRPr lang="en-US" dirty="0"/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86029"/>
            <a:ext cx="7315200" cy="510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6793992" cy="6794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Asset Key Control Metrics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21</a:t>
            </a:fld>
            <a:endParaRPr lang="en-US" dirty="0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315200" cy="275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22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63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Establish connectivity to target systems, i.e. HR,  Corporate Directory, and IAM system (if any) to automate control monitoring to increase reliability, efficiency and effectiveness of overall controls system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Build asset repository to model the physical environment, data correlation, asset classification and asset relationship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Map connector data to asset key metrics in order to do control testing, trending and historical data reporting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Configure OOB controls that map to policies, objectives, business process, risks, regulation etc. 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Results – Proving compliance with regulations becomes easier, accountability for adherence to policies increases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Configure automated control tests, test frequency and target assets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Monitor controls on a continuous bases, find issues, manage and track and remediate issues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Control harmonization results in test once, report all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6794500" cy="6794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Terminated User Accounts -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Control Definition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23</a:t>
            </a:fld>
            <a:endParaRPr lang="en-US" dirty="0"/>
          </a:p>
        </p:txBody>
      </p:sp>
      <p:pic>
        <p:nvPicPr>
          <p:cNvPr id="8" name="Picture 7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41014"/>
            <a:ext cx="7315200" cy="5231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Control Mapping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24</a:t>
            </a:fld>
            <a:endParaRPr lang="en-US" dirty="0"/>
          </a:p>
        </p:txBody>
      </p:sp>
      <p:pic>
        <p:nvPicPr>
          <p:cNvPr id="8" name="Picture 7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315200" cy="524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25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60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Establish connectivity to target systems, i.e. HR,  Corporate Directory, and IAM system (if any) to automate control monitoring to increase reliability, efficiency and effectiveness of overall controls system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Build asset repository to model the physical environment, data correlation, asset classification and asset relationship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Map connector data to asset key metrics in order to do control testing, trending and historical data reporting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Configure OOB controls that map to policies, objectives, business process, risks, regulation etc.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Configure control tests, test frequency and target assets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b="1" i="1" dirty="0" smtClean="0">
                <a:solidFill>
                  <a:schemeClr val="tx2"/>
                </a:solidFill>
                <a:latin typeface="Calibri" pitchFamily="34" charset="0"/>
              </a:rPr>
              <a:t>Results: automation effects fewer human errors and reduces effort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Monitor controls on a continuous bases, find issues, manage and track and remediate issues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Control harmonization results in test once, report all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6794500" cy="6794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Terminated User Accounts -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Control Automation and Monitoring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26</a:t>
            </a:fld>
            <a:endParaRPr lang="en-US" dirty="0"/>
          </a:p>
        </p:txBody>
      </p:sp>
      <p:pic>
        <p:nvPicPr>
          <p:cNvPr id="8" name="Picture 7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7004"/>
            <a:ext cx="7315200" cy="519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27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5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Establish connectivity to target systems, i.e. HR,  Corporate Directory, and IAM system (if any) to automate control monitoring to increase reliability, efficiency and effectiveness of overall controls system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Build asset repository to model the physical environment, data correlation, asset classification and asset relationship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Map connector data to asset key metrics in order to do control testing, trending and historical data reporting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Identity and choose OOB controls that map to policies, objectives, business process, risks, regulation etc.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Configure automated control tests, test frequency and target assets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Monitor controls on a continuous bases, find issues, manage and track and remediate issues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b="1" i="1" dirty="0" smtClean="0">
                <a:solidFill>
                  <a:schemeClr val="tx2"/>
                </a:solidFill>
                <a:latin typeface="Calibri" pitchFamily="34" charset="0"/>
              </a:rPr>
              <a:t>Results: identification of issues happens quickly and reliably, full audit, remediation plans established quickly and action is ensured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Control harmonization results in test once, report all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6794500" cy="6794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Terminated User Accounts -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Control Test &amp; Results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28</a:t>
            </a:fld>
            <a:endParaRPr lang="en-US" dirty="0"/>
          </a:p>
        </p:txBody>
      </p:sp>
      <p:pic>
        <p:nvPicPr>
          <p:cNvPr id="7" name="Picture 6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7315200" cy="2941241"/>
          </a:xfrm>
          <a:prstGeom prst="rect">
            <a:avLst/>
          </a:prstGeom>
        </p:spPr>
      </p:pic>
      <p:pic>
        <p:nvPicPr>
          <p:cNvPr id="9" name="Picture 8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038917"/>
            <a:ext cx="7315200" cy="190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29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066800"/>
            <a:ext cx="8229600" cy="598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Establish connectivity to target systems, i.e. HR,  Corporate Directory, and IAM system (if any) to automate control monitoring to increase reliability, efficiency and effectiveness of overall controls system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Build asset repository to model the physical environment, data correlation, asset classification and asset relationship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Map connector data to asset key metrics in order to do control testing, trending and historical data reporting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Identity and choose OOB controls that map to policies, objectives, business process, risks, regulation etc. 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Configure automated control tests, test frequency and target assets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Monitor controls on a continuous bases, find issues, manage and track and remediate issues</a:t>
            </a: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Control harmonization results in test once, report all</a:t>
            </a:r>
          </a:p>
          <a:p>
            <a:pPr indent="228600" eaLnBrk="0" hangingPunct="0">
              <a:spcBef>
                <a:spcPct val="20000"/>
              </a:spcBef>
            </a:pPr>
            <a:r>
              <a:rPr lang="en-US" b="1" i="1" dirty="0" smtClean="0">
                <a:solidFill>
                  <a:schemeClr val="tx2"/>
                </a:solidFill>
                <a:latin typeface="Calibri" pitchFamily="34" charset="0"/>
              </a:rPr>
              <a:t>Results: dashboards and reports reflect analysis of data from across disparate controls monitoring system in a cohesive way.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404040"/>
              </a:solidFill>
              <a:latin typeface="Calibri" pitchFamily="34" charset="0"/>
            </a:endParaRPr>
          </a:p>
          <a:p>
            <a:pPr indent="2286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  <a:p>
            <a:pPr indent="228600">
              <a:buFont typeface="Wingdings" pitchFamily="2" charset="2"/>
              <a:buChar char="§"/>
            </a:pP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95263"/>
            <a:ext cx="6794500" cy="6794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ＭＳ Ｐゴシック" pitchFamily="-65" charset="-128"/>
              </a:rPr>
              <a:t>Terminated User Accounts -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2882A-C43F-4D3E-A0E9-69186107BEA2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95F4CF3D-8864-49FB-BFB7-21726652D114}" type="slidenum">
              <a:rPr lang="en-US"/>
              <a:pPr algn="r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95263"/>
            <a:ext cx="67945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914400"/>
            <a:r>
              <a:rPr lang="en-US" sz="3400" dirty="0" smtClean="0">
                <a:solidFill>
                  <a:srgbClr val="333333"/>
                </a:solidFill>
                <a:latin typeface="Calibri" pitchFamily="34" charset="0"/>
              </a:rPr>
              <a:t>Terminology</a:t>
            </a:r>
            <a:endParaRPr lang="en-US" sz="3400" dirty="0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7" name="Content Placeholder 5"/>
          <p:cNvSpPr txBox="1">
            <a:spLocks noChangeArrowheads="1"/>
          </p:cNvSpPr>
          <p:nvPr/>
        </p:nvSpPr>
        <p:spPr>
          <a:xfrm>
            <a:off x="609600" y="1017044"/>
            <a:ext cx="7924800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2286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Controls Automation and </a:t>
            </a:r>
            <a:r>
              <a:rPr lang="en-US" sz="20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Monitoring (CAM) </a:t>
            </a:r>
            <a:endParaRPr lang="en-US" sz="2000" kern="0" dirty="0">
              <a:solidFill>
                <a:srgbClr val="333333"/>
              </a:solidFill>
              <a:latin typeface="Calibri" pitchFamily="34" charset="0"/>
              <a:cs typeface="Calibri"/>
            </a:endParaRPr>
          </a:p>
          <a:p>
            <a:pPr marL="341313" lvl="0" indent="228600" defTabSz="914400">
              <a:spcBef>
                <a:spcPct val="20000"/>
              </a:spcBef>
            </a:pPr>
            <a:r>
              <a:rPr lang="en-US" sz="14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"Controls automation and monitoring includes any tools that act proactively to implement controls through business rules or reactively to monitor controls  through the analysis </a:t>
            </a:r>
            <a:r>
              <a:rPr lang="en-US" sz="14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of </a:t>
            </a:r>
            <a:r>
              <a:rPr lang="en-US" sz="14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processes, transactions and events. Controls automation and monitoring can take </a:t>
            </a:r>
            <a:r>
              <a:rPr lang="en-US" sz="14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many forms </a:t>
            </a:r>
            <a:r>
              <a:rPr lang="en-US" sz="14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and operate at several levels of the enterprise architecture. At the infrastructure </a:t>
            </a:r>
            <a:r>
              <a:rPr lang="en-US" sz="14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level</a:t>
            </a:r>
            <a:r>
              <a:rPr lang="en-US" sz="14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, controls  automation and monitoring focus on configuration management and network access. At the system level, they focus on identification and access. At the application </a:t>
            </a:r>
            <a:r>
              <a:rPr lang="en-US" sz="14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level</a:t>
            </a:r>
            <a:r>
              <a:rPr lang="en-US" sz="14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, they focus on SOD and, most recently, on rules governing transactions and behavior."  Gartner, </a:t>
            </a:r>
          </a:p>
          <a:p>
            <a:pPr marL="341313" lvl="0" indent="2286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Continuous Controls </a:t>
            </a:r>
            <a:r>
              <a:rPr lang="en-US" sz="20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Monitoring (CCM)</a:t>
            </a:r>
          </a:p>
          <a:p>
            <a:pPr marL="341313" lvl="0" indent="228600" defTabSz="914400">
              <a:spcBef>
                <a:spcPct val="20000"/>
              </a:spcBef>
            </a:pPr>
            <a:r>
              <a:rPr lang="en-US" sz="15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"</a:t>
            </a:r>
            <a:r>
              <a:rPr lang="en-US" sz="15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Within the governance, risk and compliance (GRC) marketplace, continuous controls monitoring (CCM) is a set of technologies that assist the business in reducing business losses </a:t>
            </a:r>
            <a:r>
              <a:rPr lang="en-US" sz="15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from </a:t>
            </a:r>
            <a:r>
              <a:rPr lang="en-US" sz="15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fraud or failure to follow rules governing financial transactions, and improving performance through continuous monitoring (CM) and reducing the cost of auditing through </a:t>
            </a:r>
            <a:r>
              <a:rPr lang="en-US" sz="15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continuous </a:t>
            </a:r>
            <a:r>
              <a:rPr lang="en-US" sz="15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audit (CA) of the automated controls in ERP systems or other financial applications."  Gartner</a:t>
            </a:r>
            <a:r>
              <a:rPr lang="en-US" sz="15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,</a:t>
            </a:r>
            <a:endParaRPr lang="en-US" sz="1500" kern="0" dirty="0">
              <a:solidFill>
                <a:srgbClr val="333333"/>
              </a:solidFill>
              <a:latin typeface="Calibri" pitchFamily="34" charset="0"/>
              <a:cs typeface="Calibri"/>
            </a:endParaRPr>
          </a:p>
          <a:p>
            <a:pPr marL="341313" lvl="0" indent="228600"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GRC Platform</a:t>
            </a:r>
          </a:p>
          <a:p>
            <a:pPr marL="341313" lvl="0" indent="228600" defTabSz="914400">
              <a:spcBef>
                <a:spcPct val="20000"/>
              </a:spcBef>
            </a:pPr>
            <a:r>
              <a:rPr lang="en-US" sz="15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A platform that spans enterprise domains to consistently map industry regulations to policies, IT processes, and controls.  Direct measurement of controls related to </a:t>
            </a:r>
            <a:r>
              <a:rPr lang="en-US" sz="15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configuration </a:t>
            </a:r>
            <a:r>
              <a:rPr lang="en-US" sz="15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settings</a:t>
            </a:r>
            <a:r>
              <a:rPr lang="en-US" sz="15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, operational </a:t>
            </a:r>
            <a:r>
              <a:rPr lang="en-US" sz="15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metrics, and identity audit information is collected by the GRC platform (CAM) while indirect controls information is consolidated from </a:t>
            </a:r>
            <a:r>
              <a:rPr lang="en-US" sz="1500" kern="0" dirty="0" smtClean="0">
                <a:solidFill>
                  <a:srgbClr val="333333"/>
                </a:solidFill>
                <a:latin typeface="Calibri" pitchFamily="34" charset="0"/>
                <a:cs typeface="Calibri"/>
              </a:rPr>
              <a:t>CAM and </a:t>
            </a:r>
            <a:r>
              <a:rPr lang="en-US" sz="1500" kern="0" dirty="0">
                <a:solidFill>
                  <a:srgbClr val="333333"/>
                </a:solidFill>
                <a:latin typeface="Calibri" pitchFamily="34" charset="0"/>
                <a:cs typeface="Calibri"/>
              </a:rPr>
              <a:t>CCM tools.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  <a:ea typeface="ＭＳ Ｐゴシック" pitchFamily="-65" charset="-128"/>
              <a:cs typeface="Calibri"/>
            </a:endParaRPr>
          </a:p>
          <a:p>
            <a:pPr marL="341313" marR="0" lvl="0" indent="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  <a:ea typeface="ＭＳ Ｐゴシック" pitchFamily="-65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Reports and Dashboards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7476C-2B3B-4802-A2DE-BB9EE8D18B66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FCC296-2EDD-4814-B029-EC2B6EF54CA4}" type="slidenum">
              <a:rPr lang="en-US"/>
              <a:pPr algn="r"/>
              <a:t>30</a:t>
            </a:fld>
            <a:endParaRPr lang="en-US" dirty="0"/>
          </a:p>
        </p:txBody>
      </p:sp>
      <p:pic>
        <p:nvPicPr>
          <p:cNvPr id="8" name="Picture 7" descr="Picture 10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315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Summary</a:t>
            </a:r>
          </a:p>
        </p:txBody>
      </p:sp>
      <p:sp>
        <p:nvSpPr>
          <p:cNvPr id="6" name="Content Placeholder 5"/>
          <p:cNvSpPr txBox="1">
            <a:spLocks noGrp="1" noChangeArrowheads="1"/>
          </p:cNvSpPr>
          <p:nvPr>
            <p:ph idx="1"/>
          </p:nvPr>
        </p:nvSpPr>
        <p:spPr>
          <a:xfrm>
            <a:off x="228600" y="1052513"/>
            <a:ext cx="8686800" cy="4770508"/>
          </a:xfrm>
        </p:spPr>
        <p:txBody>
          <a:bodyPr>
            <a:spAutoFit/>
          </a:bodyPr>
          <a:lstStyle/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Continuous Controls Management (CCM) is a subset of Controls Automation and Monitoring (CAM)</a:t>
            </a:r>
          </a:p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IT-GRC v1.0 solutions provided an important stepping stone towards a comprehensive CAM solution, but lack support for automation of controls</a:t>
            </a:r>
          </a:p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Many point solutions are available for CAM but they are very targeted (not comprehensive!)</a:t>
            </a:r>
          </a:p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IT GRC v2.0 introduces the continuous GRC Platform which leverages disparate CAM solutions and existing policy management/content solutions to provide an encompassing CAM solution  (including CCM)</a:t>
            </a:r>
          </a:p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The GRC Platform provides the broad view across your policies and controls mapped into the relevant regulations and frameworks while automating controls management</a:t>
            </a:r>
          </a:p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Automation of controls management simplifies everyone’s life!</a:t>
            </a:r>
          </a:p>
          <a:p>
            <a:pPr indent="228600" eaLnBrk="1" hangingPunct="1"/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Controls Systems – Current State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89E509-A45F-4395-B5A9-441F9EEF7D8C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3557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E7A4B98-D25E-4B7B-80EE-1D3F182360A7}" type="slidenum">
              <a:rPr lang="en-US"/>
              <a:pPr algn="r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B3E6D-F8AA-4155-817F-DE5FCBA987BF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7E9F8C8D-6AAF-4AFD-AECA-5A4B68F2211F}" type="slidenum">
              <a:rPr lang="en-US"/>
              <a:pPr algn="r"/>
              <a:t>5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28600" y="195263"/>
            <a:ext cx="67945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914400"/>
            <a:r>
              <a:rPr lang="en-US" sz="3400" dirty="0">
                <a:solidFill>
                  <a:srgbClr val="333333"/>
                </a:solidFill>
                <a:latin typeface="Calibri" pitchFamily="34" charset="0"/>
              </a:rPr>
              <a:t>Controls – Current State</a:t>
            </a: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1725613" y="-112713"/>
            <a:ext cx="292100" cy="3590925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4" name="TextBox 23"/>
          <p:cNvSpPr txBox="1"/>
          <p:nvPr/>
        </p:nvSpPr>
        <p:spPr>
          <a:xfrm>
            <a:off x="76200" y="1185863"/>
            <a:ext cx="3635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2A1C3B"/>
                </a:solidFill>
                <a:latin typeface="Calibri" pitchFamily="34" charset="0"/>
              </a:rPr>
              <a:t>Current IT-GRC Solutions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28600" y="1828800"/>
            <a:ext cx="3352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pitchFamily="-65" charset="-128"/>
              </a:rPr>
              <a:t>Dashboards and Reports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8600" y="2362200"/>
            <a:ext cx="1066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pitchFamily="-65" charset="-128"/>
              </a:rPr>
              <a:t>Regulations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28600" y="2895600"/>
            <a:ext cx="3352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pitchFamily="-65" charset="-128"/>
              </a:rPr>
              <a:t>Policy Management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28600" y="3429000"/>
            <a:ext cx="16764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pitchFamily="-65" charset="-128"/>
              </a:rPr>
              <a:t>Control Standards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981200" y="3429000"/>
            <a:ext cx="16002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pitchFamily="-65" charset="-128"/>
              </a:rPr>
              <a:t>Questions and Assessments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371600" y="2362200"/>
            <a:ext cx="1066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pitchFamily="-65" charset="-128"/>
              </a:rPr>
              <a:t>Frameworks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2362200"/>
            <a:ext cx="1066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pitchFamily="-65" charset="-128"/>
              </a:rPr>
              <a:t>Standards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810000" y="1828800"/>
            <a:ext cx="2209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Dashboards/Reports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810000" y="2362200"/>
            <a:ext cx="2209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Controls  / Rules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810000" y="2895600"/>
            <a:ext cx="2209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Response Engine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810000" y="3957638"/>
            <a:ext cx="2209800" cy="461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Data Integration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248400" y="1828800"/>
            <a:ext cx="21336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Compliance Reporting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248400" y="2362200"/>
            <a:ext cx="1050925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Roles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248400" y="2895600"/>
            <a:ext cx="21336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Controls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248400" y="3957638"/>
            <a:ext cx="2133600" cy="461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Resource Connectivity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315200" y="2362200"/>
            <a:ext cx="1050925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Policies</a:t>
            </a:r>
          </a:p>
        </p:txBody>
      </p:sp>
      <p:sp>
        <p:nvSpPr>
          <p:cNvPr id="42" name="Left Brace 41"/>
          <p:cNvSpPr/>
          <p:nvPr/>
        </p:nvSpPr>
        <p:spPr bwMode="auto">
          <a:xfrm rot="5400000">
            <a:off x="4768850" y="501650"/>
            <a:ext cx="292100" cy="23622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43" name="TextBox 42"/>
          <p:cNvSpPr txBox="1"/>
          <p:nvPr/>
        </p:nvSpPr>
        <p:spPr>
          <a:xfrm>
            <a:off x="3722688" y="1185863"/>
            <a:ext cx="23733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623B15"/>
                </a:solidFill>
                <a:latin typeface="Calibri" pitchFamily="34" charset="0"/>
              </a:rPr>
              <a:t>SIEM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72200" y="1185863"/>
            <a:ext cx="2362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9C7406"/>
                </a:solidFill>
                <a:latin typeface="Calibri" pitchFamily="34" charset="0"/>
              </a:rPr>
              <a:t>IAM</a:t>
            </a:r>
          </a:p>
        </p:txBody>
      </p:sp>
      <p:sp>
        <p:nvSpPr>
          <p:cNvPr id="45" name="Left Brace 44"/>
          <p:cNvSpPr/>
          <p:nvPr/>
        </p:nvSpPr>
        <p:spPr bwMode="auto">
          <a:xfrm rot="5400000">
            <a:off x="7207250" y="488950"/>
            <a:ext cx="292100" cy="23622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20508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5067300"/>
            <a:ext cx="8778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913" y="5067300"/>
            <a:ext cx="877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2688" y="5067300"/>
            <a:ext cx="877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5067300"/>
            <a:ext cx="8778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963" y="5067300"/>
            <a:ext cx="877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5067300"/>
            <a:ext cx="87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738" y="5067300"/>
            <a:ext cx="877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 Box 85"/>
          <p:cNvSpPr txBox="1">
            <a:spLocks noChangeArrowheads="1"/>
          </p:cNvSpPr>
          <p:nvPr/>
        </p:nvSpPr>
        <p:spPr bwMode="auto">
          <a:xfrm>
            <a:off x="2819400" y="5111750"/>
            <a:ext cx="847725" cy="37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Network</a:t>
            </a:r>
            <a:br>
              <a:rPr lang="en-US" sz="1100" b="1" dirty="0">
                <a:solidFill>
                  <a:srgbClr val="404040"/>
                </a:solidFill>
              </a:rPr>
            </a:br>
            <a:r>
              <a:rPr lang="en-US" sz="1100" b="1" dirty="0">
                <a:solidFill>
                  <a:srgbClr val="404040"/>
                </a:solidFill>
              </a:rPr>
              <a:t>Devices</a:t>
            </a:r>
          </a:p>
        </p:txBody>
      </p:sp>
      <p:sp>
        <p:nvSpPr>
          <p:cNvPr id="78" name="Text Box 97"/>
          <p:cNvSpPr txBox="1">
            <a:spLocks noChangeArrowheads="1"/>
          </p:cNvSpPr>
          <p:nvPr/>
        </p:nvSpPr>
        <p:spPr bwMode="auto">
          <a:xfrm>
            <a:off x="5565775" y="5170488"/>
            <a:ext cx="817563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Servers</a:t>
            </a:r>
          </a:p>
        </p:txBody>
      </p:sp>
      <p:sp>
        <p:nvSpPr>
          <p:cNvPr id="81" name="Text Box 88"/>
          <p:cNvSpPr txBox="1">
            <a:spLocks noChangeArrowheads="1"/>
          </p:cNvSpPr>
          <p:nvPr/>
        </p:nvSpPr>
        <p:spPr bwMode="auto">
          <a:xfrm>
            <a:off x="3711575" y="5105400"/>
            <a:ext cx="860425" cy="37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Security</a:t>
            </a:r>
            <a:br>
              <a:rPr lang="en-US" sz="1100" b="1" dirty="0">
                <a:solidFill>
                  <a:srgbClr val="404040"/>
                </a:solidFill>
              </a:rPr>
            </a:br>
            <a:r>
              <a:rPr lang="en-US" sz="1100" b="1" dirty="0">
                <a:solidFill>
                  <a:srgbClr val="404040"/>
                </a:solidFill>
              </a:rPr>
              <a:t>Devices</a:t>
            </a:r>
          </a:p>
        </p:txBody>
      </p:sp>
      <p:sp>
        <p:nvSpPr>
          <p:cNvPr id="20518" name="Text Box 109"/>
          <p:cNvSpPr txBox="1">
            <a:spLocks noChangeArrowheads="1"/>
          </p:cNvSpPr>
          <p:nvPr/>
        </p:nvSpPr>
        <p:spPr bwMode="auto">
          <a:xfrm>
            <a:off x="4648200" y="5105400"/>
            <a:ext cx="8191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Physical</a:t>
            </a:r>
            <a:br>
              <a:rPr lang="en-US" sz="1100" b="1" dirty="0">
                <a:solidFill>
                  <a:srgbClr val="404040"/>
                </a:solidFill>
              </a:rPr>
            </a:br>
            <a:r>
              <a:rPr lang="en-US" sz="1100" b="1" dirty="0">
                <a:solidFill>
                  <a:srgbClr val="404040"/>
                </a:solidFill>
              </a:rPr>
              <a:t>Access</a:t>
            </a:r>
          </a:p>
        </p:txBody>
      </p:sp>
      <p:sp>
        <p:nvSpPr>
          <p:cNvPr id="83" name="Text Box 91"/>
          <p:cNvSpPr txBox="1">
            <a:spLocks noChangeArrowheads="1"/>
          </p:cNvSpPr>
          <p:nvPr/>
        </p:nvSpPr>
        <p:spPr bwMode="auto">
          <a:xfrm>
            <a:off x="8229600" y="5170488"/>
            <a:ext cx="722313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Apps</a:t>
            </a:r>
          </a:p>
        </p:txBody>
      </p:sp>
      <p:sp>
        <p:nvSpPr>
          <p:cNvPr id="84" name="Text Box 94"/>
          <p:cNvSpPr txBox="1">
            <a:spLocks noChangeArrowheads="1"/>
          </p:cNvSpPr>
          <p:nvPr/>
        </p:nvSpPr>
        <p:spPr bwMode="auto">
          <a:xfrm>
            <a:off x="7227888" y="5170488"/>
            <a:ext cx="1077912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Databases</a:t>
            </a: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6400800" y="5105400"/>
            <a:ext cx="846138" cy="37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Identity</a:t>
            </a:r>
            <a:br>
              <a:rPr lang="en-US" sz="1100" b="1" dirty="0">
                <a:solidFill>
                  <a:srgbClr val="404040"/>
                </a:solidFill>
              </a:rPr>
            </a:br>
            <a:r>
              <a:rPr lang="en-US" sz="1100" b="1" dirty="0">
                <a:solidFill>
                  <a:srgbClr val="404040"/>
                </a:solidFill>
              </a:rPr>
              <a:t>Sources</a:t>
            </a:r>
          </a:p>
        </p:txBody>
      </p:sp>
      <p:sp>
        <p:nvSpPr>
          <p:cNvPr id="91" name="Multidocument 90"/>
          <p:cNvSpPr/>
          <p:nvPr/>
        </p:nvSpPr>
        <p:spPr bwMode="auto">
          <a:xfrm>
            <a:off x="1295400" y="4648200"/>
            <a:ext cx="1295400" cy="38100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900" b="1" dirty="0">
                <a:solidFill>
                  <a:srgbClr val="000000"/>
                </a:solidFill>
                <a:ea typeface="ＭＳ Ｐゴシック" pitchFamily="-65" charset="-128"/>
                <a:cs typeface="Lucida Sans Unicode" pitchFamily="34" charset="0"/>
              </a:rPr>
              <a:t>CSV Extracts</a:t>
            </a:r>
          </a:p>
        </p:txBody>
      </p:sp>
      <p:pic>
        <p:nvPicPr>
          <p:cNvPr id="20523" name="Picture 3" descr="\\.PSF\.Mac\Users\johngray\Clients (Local)\ArcSight\Rick Presentation\final images for presentation\funnel do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419600"/>
            <a:ext cx="6324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93"/>
          <p:cNvSpPr/>
          <p:nvPr/>
        </p:nvSpPr>
        <p:spPr bwMode="auto">
          <a:xfrm>
            <a:off x="3810000" y="3429000"/>
            <a:ext cx="1066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Correlation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248400" y="3429000"/>
            <a:ext cx="21336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Provisioning Engine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4953000" y="3429000"/>
            <a:ext cx="1066800" cy="461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FFFFFF"/>
                </a:solidFill>
                <a:ea typeface="Lucida Sans Unicode" pitchFamily="34" charset="0"/>
              </a:rPr>
              <a:t>Logging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228600" y="3957638"/>
            <a:ext cx="33528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mpd="sng">
            <a:prstDash val="dash"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402A59"/>
                </a:solidFill>
                <a:ea typeface="ＭＳ Ｐゴシック" pitchFamily="-65" charset="-128"/>
              </a:rPr>
              <a:t>Manual Control Testing</a:t>
            </a:r>
          </a:p>
        </p:txBody>
      </p:sp>
      <p:sp>
        <p:nvSpPr>
          <p:cNvPr id="108" name="Bent Arrow 107"/>
          <p:cNvSpPr/>
          <p:nvPr/>
        </p:nvSpPr>
        <p:spPr bwMode="auto">
          <a:xfrm rot="16200000">
            <a:off x="1981200" y="4953000"/>
            <a:ext cx="381000" cy="685800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-65" charset="-128"/>
              <a:cs typeface="Lucida Sans Unicode" pitchFamily="34" charset="0"/>
            </a:endParaRPr>
          </a:p>
        </p:txBody>
      </p:sp>
      <p:sp>
        <p:nvSpPr>
          <p:cNvPr id="110" name="Down Arrow 109"/>
          <p:cNvSpPr/>
          <p:nvPr/>
        </p:nvSpPr>
        <p:spPr bwMode="auto">
          <a:xfrm>
            <a:off x="1828800" y="4419600"/>
            <a:ext cx="1524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-65" charset="-128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Current State - Proficiencies</a:t>
            </a:r>
          </a:p>
        </p:txBody>
      </p:sp>
      <p:sp>
        <p:nvSpPr>
          <p:cNvPr id="6" name="Content Placeholder 5"/>
          <p:cNvSpPr txBox="1">
            <a:spLocks noGrp="1" noChangeArrowheads="1"/>
          </p:cNvSpPr>
          <p:nvPr>
            <p:ph idx="1"/>
          </p:nvPr>
        </p:nvSpPr>
        <p:spPr>
          <a:xfrm>
            <a:off x="457200" y="1052513"/>
            <a:ext cx="7848600" cy="7737475"/>
          </a:xfrm>
        </p:spPr>
        <p:txBody>
          <a:bodyPr>
            <a:spAutoFit/>
          </a:bodyPr>
          <a:lstStyle/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IT-GRC Solutions </a:t>
            </a:r>
            <a:endParaRPr lang="en-US" sz="1600" dirty="0" smtClean="0">
              <a:latin typeface="Calibri" pitchFamily="34" charset="0"/>
              <a:ea typeface="ＭＳ Ｐゴシック" pitchFamily="-65" charset="-128"/>
            </a:endParaRP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Program significance established and awareness raised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Centralized content repository for regulations, frameworks, standards, industry mandates, policies, and control standards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Mapping of policies and controls to the regulations, industry mandates, and frameworks they support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Question banks and assessment process jumpstart efforts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Automation of assessment processes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Consistent process for policy management enforced</a:t>
            </a:r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Point Solutions for CAM (e.g. SIEM, IAM, Vulnerability Scanner, Firewall, etc)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Good for intended purpose</a:t>
            </a:r>
          </a:p>
          <a:p>
            <a:pPr lvl="2" indent="228600" eaLnBrk="1" hangingPunct="1"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-65" charset="-128"/>
              </a:rPr>
              <a:t>SIEM – provides the best solution for monitoring logs and security events and alerting Security Operations Center (SOC)</a:t>
            </a:r>
          </a:p>
          <a:p>
            <a:pPr lvl="2" indent="228600" eaLnBrk="1" hangingPunct="1"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-65" charset="-128"/>
              </a:rPr>
              <a:t>IAM – access controls are provisioned, enforced, and audited </a:t>
            </a:r>
          </a:p>
          <a:p>
            <a:pPr lvl="2" indent="228600" eaLnBrk="1" hangingPunct="1">
              <a:buFont typeface="Wingdings" pitchFamily="2" charset="2"/>
              <a:buChar char="§"/>
            </a:pPr>
            <a:endParaRPr lang="en-US" sz="400" dirty="0" smtClean="0">
              <a:latin typeface="Calibri" pitchFamily="34" charset="0"/>
              <a:ea typeface="ＭＳ Ｐゴシック" pitchFamily="-65" charset="-128"/>
            </a:endParaRP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Controls put in place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Streamlined compliance in targeted areas, detailed reporting</a:t>
            </a:r>
          </a:p>
          <a:p>
            <a:pPr lvl="1" indent="228600" eaLnBrk="1" hangingPunct="1">
              <a:buFont typeface="Wingdings" pitchFamily="2" charset="2"/>
              <a:buChar char="§"/>
            </a:pPr>
            <a:endParaRPr lang="en-US" sz="1600" dirty="0" smtClean="0">
              <a:latin typeface="Calibri" pitchFamily="34" charset="0"/>
              <a:ea typeface="ＭＳ Ｐゴシック" pitchFamily="-65" charset="-128"/>
            </a:endParaRPr>
          </a:p>
          <a:p>
            <a:pPr indent="228600" eaLnBrk="1" hangingPunct="1"/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  <a:p>
            <a:pPr indent="228600" eaLnBrk="1" hangingPunct="1"/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  <a:p>
            <a:pPr indent="228600" eaLnBrk="1" hangingPunct="1"/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  <a:p>
            <a:pPr indent="228600" eaLnBrk="1" hangingPunct="1"/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  <a:p>
            <a:pPr indent="228600" eaLnBrk="1" hangingPunct="1"/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  <a:p>
            <a:pPr indent="228600" eaLnBrk="1" hangingPunct="1"/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Current State - Limitations</a:t>
            </a:r>
          </a:p>
        </p:txBody>
      </p:sp>
      <p:sp>
        <p:nvSpPr>
          <p:cNvPr id="6" name="Content Placeholder 5"/>
          <p:cNvSpPr txBox="1">
            <a:spLocks noGrp="1" noChangeArrowheads="1"/>
          </p:cNvSpPr>
          <p:nvPr>
            <p:ph idx="1"/>
          </p:nvPr>
        </p:nvSpPr>
        <p:spPr>
          <a:xfrm>
            <a:off x="228600" y="1052513"/>
            <a:ext cx="8686800" cy="5915437"/>
          </a:xfrm>
        </p:spPr>
        <p:txBody>
          <a:bodyPr wrap="square">
            <a:spAutoFit/>
          </a:bodyPr>
          <a:lstStyle/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IT-GRC Solutions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Controls testing is manual, not automated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Lack connecting layer between policies/control definitions and IT resources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Adherence to policy is difficult to track and prove and accountability is difficult to enforce</a:t>
            </a:r>
          </a:p>
          <a:p>
            <a:pPr lvl="2" indent="228600" eaLnBrk="1" hangingPunct="1"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-65" charset="-128"/>
              </a:rPr>
              <a:t>Limited depth in reporting due to lack of tie in to IT infrastructure</a:t>
            </a:r>
          </a:p>
          <a:p>
            <a:pPr lvl="2" indent="228600" eaLnBrk="1" hangingPunct="1"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-65" charset="-128"/>
              </a:rPr>
              <a:t>Tracking, auditing, and reporting is complex and often inaccurate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Governance of policies, risk management, and compliance initiatives are not monitored continuously  to validate program improvements and ROI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Integration with other point solutions such as SIEM, IAM is difficult, and often not feasible</a:t>
            </a:r>
          </a:p>
          <a:p>
            <a:pPr indent="228600" eaLnBrk="1" hangingPunct="1"/>
            <a:r>
              <a:rPr lang="en-US" sz="2000" dirty="0" smtClean="0">
                <a:latin typeface="Calibri" pitchFamily="34" charset="0"/>
                <a:ea typeface="ＭＳ Ｐゴシック" pitchFamily="-65" charset="-128"/>
              </a:rPr>
              <a:t>Point Solutions (CAM &amp; CCM)</a:t>
            </a:r>
            <a:endParaRPr lang="en-US" sz="1600" dirty="0" smtClean="0">
              <a:latin typeface="Calibri" pitchFamily="34" charset="0"/>
              <a:ea typeface="ＭＳ Ｐゴシック" pitchFamily="-65" charset="-128"/>
            </a:endParaRP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Lack context for policies and controls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Reporting views are very narrow in focus and require many disparate dashboards and reporting interfaces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Out-of-the box policy definitions and controls (content) are very limited</a:t>
            </a:r>
          </a:p>
          <a:p>
            <a:pPr lvl="1" indent="228600"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ea typeface="ＭＳ Ｐゴシック" pitchFamily="-65" charset="-128"/>
              </a:rPr>
              <a:t>Limited connection between solutions and sharing of data</a:t>
            </a:r>
          </a:p>
          <a:p>
            <a:pPr lvl="1" indent="228600" eaLnBrk="1" hangingPunct="1">
              <a:buFont typeface="Wingdings" pitchFamily="2" charset="2"/>
              <a:buChar char="§"/>
            </a:pPr>
            <a:endParaRPr lang="en-US" sz="1600" dirty="0" smtClean="0">
              <a:latin typeface="Calibri" pitchFamily="34" charset="0"/>
              <a:ea typeface="ＭＳ Ｐゴシック" pitchFamily="-65" charset="-128"/>
            </a:endParaRPr>
          </a:p>
          <a:p>
            <a:pPr lvl="1" indent="228600" eaLnBrk="1" hangingPunct="1">
              <a:buFont typeface="Wingdings" pitchFamily="2" charset="2"/>
              <a:buChar char="§"/>
            </a:pPr>
            <a:endParaRPr lang="en-US" sz="1600" dirty="0" smtClean="0">
              <a:latin typeface="Calibri" pitchFamily="34" charset="0"/>
              <a:ea typeface="ＭＳ Ｐゴシック" pitchFamily="-65" charset="-128"/>
            </a:endParaRPr>
          </a:p>
          <a:p>
            <a:pPr lvl="1" indent="228600" eaLnBrk="1" hangingPunct="1">
              <a:buFont typeface="Wingdings" pitchFamily="2" charset="2"/>
              <a:buChar char="§"/>
            </a:pPr>
            <a:endParaRPr lang="en-US" sz="1600" dirty="0" smtClean="0">
              <a:latin typeface="Calibri" pitchFamily="34" charset="0"/>
              <a:ea typeface="ＭＳ Ｐゴシック" pitchFamily="-65" charset="-128"/>
            </a:endParaRPr>
          </a:p>
          <a:p>
            <a:pPr lvl="1" indent="228600" eaLnBrk="1" hangingPunct="1">
              <a:buFont typeface="Wingdings" pitchFamily="2" charset="2"/>
              <a:buChar char="§"/>
            </a:pPr>
            <a:endParaRPr lang="en-US" sz="1600" dirty="0" smtClean="0">
              <a:latin typeface="Calibri" pitchFamily="34" charset="0"/>
              <a:ea typeface="ＭＳ Ｐゴシック" pitchFamily="-65" charset="-128"/>
            </a:endParaRPr>
          </a:p>
          <a:p>
            <a:pPr indent="228600" eaLnBrk="1" hangingPunct="1"/>
            <a:endParaRPr lang="en-US" sz="2000" dirty="0" smtClean="0">
              <a:latin typeface="Calibri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</a:rPr>
              <a:t>Controls Systems - Future State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89E509-A45F-4395-B5A9-441F9EEF7D8C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3557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E7A4B98-D25E-4B7B-80EE-1D3F182360A7}" type="slidenum">
              <a:rPr lang="en-US"/>
              <a:pPr algn="r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B8C87B-9C96-40F1-9374-851459C16733}" type="datetime1">
              <a:rPr lang="en-US"/>
              <a:pPr/>
              <a:t>9/15/10</a:t>
            </a:fld>
            <a:endParaRPr lang="en-US" dirty="0"/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Copyright @ 2010 Brinqa</a:t>
            </a:r>
          </a:p>
        </p:txBody>
      </p:sp>
      <p:sp>
        <p:nvSpPr>
          <p:cNvPr id="24580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5C59A76-E765-4527-BF0A-7BA34CD11CD8}" type="slidenum">
              <a:rPr lang="en-US"/>
              <a:pPr algn="r"/>
              <a:t>9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28600" y="195263"/>
            <a:ext cx="67945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 anchor="ctr"/>
          <a:lstStyle/>
          <a:p>
            <a:pPr defTabSz="914400"/>
            <a:r>
              <a:rPr lang="en-US" sz="3400" dirty="0" smtClean="0">
                <a:solidFill>
                  <a:srgbClr val="333333"/>
                </a:solidFill>
                <a:latin typeface="Calibri" pitchFamily="34" charset="0"/>
              </a:rPr>
              <a:t>Controls – Future State</a:t>
            </a:r>
            <a:endParaRPr lang="en-US" sz="3400" dirty="0">
              <a:solidFill>
                <a:srgbClr val="333333"/>
              </a:solidFill>
              <a:latin typeface="Calibri" pitchFamily="34" charset="0"/>
            </a:endParaRPr>
          </a:p>
        </p:txBody>
      </p:sp>
      <p:pic>
        <p:nvPicPr>
          <p:cNvPr id="24582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295900"/>
            <a:ext cx="8778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538" y="5295900"/>
            <a:ext cx="877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295900"/>
            <a:ext cx="8778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295900"/>
            <a:ext cx="8778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588" y="5295900"/>
            <a:ext cx="877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5295900"/>
            <a:ext cx="87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10" descr="\\.PSF\.Mac\Users\johngray\Clients (Local)\ArcSight\Rick Presentation\final images for presentation\graybox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713" y="5295900"/>
            <a:ext cx="8778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 Box 85"/>
          <p:cNvSpPr txBox="1">
            <a:spLocks noChangeArrowheads="1"/>
          </p:cNvSpPr>
          <p:nvPr/>
        </p:nvSpPr>
        <p:spPr bwMode="auto">
          <a:xfrm>
            <a:off x="1447800" y="5410200"/>
            <a:ext cx="847725" cy="23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RACF</a:t>
            </a:r>
          </a:p>
        </p:txBody>
      </p:sp>
      <p:sp>
        <p:nvSpPr>
          <p:cNvPr id="78" name="Text Box 97"/>
          <p:cNvSpPr txBox="1">
            <a:spLocks noChangeArrowheads="1"/>
          </p:cNvSpPr>
          <p:nvPr/>
        </p:nvSpPr>
        <p:spPr bwMode="auto">
          <a:xfrm>
            <a:off x="4216400" y="5399088"/>
            <a:ext cx="817563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Servers</a:t>
            </a:r>
          </a:p>
        </p:txBody>
      </p:sp>
      <p:sp>
        <p:nvSpPr>
          <p:cNvPr id="81" name="Text Box 88"/>
          <p:cNvSpPr txBox="1">
            <a:spLocks noChangeArrowheads="1"/>
          </p:cNvSpPr>
          <p:nvPr/>
        </p:nvSpPr>
        <p:spPr bwMode="auto">
          <a:xfrm>
            <a:off x="2362200" y="5410200"/>
            <a:ext cx="860425" cy="23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Antivirus</a:t>
            </a:r>
          </a:p>
        </p:txBody>
      </p:sp>
      <p:sp>
        <p:nvSpPr>
          <p:cNvPr id="24592" name="Text Box 109"/>
          <p:cNvSpPr txBox="1">
            <a:spLocks noChangeArrowheads="1"/>
          </p:cNvSpPr>
          <p:nvPr/>
        </p:nvSpPr>
        <p:spPr bwMode="auto">
          <a:xfrm>
            <a:off x="3352800" y="5399088"/>
            <a:ext cx="8191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Firewalls</a:t>
            </a:r>
          </a:p>
        </p:txBody>
      </p:sp>
      <p:sp>
        <p:nvSpPr>
          <p:cNvPr id="83" name="Text Box 91"/>
          <p:cNvSpPr txBox="1">
            <a:spLocks noChangeArrowheads="1"/>
          </p:cNvSpPr>
          <p:nvPr/>
        </p:nvSpPr>
        <p:spPr bwMode="auto">
          <a:xfrm>
            <a:off x="6880225" y="5399088"/>
            <a:ext cx="722313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Apps</a:t>
            </a:r>
          </a:p>
        </p:txBody>
      </p:sp>
      <p:sp>
        <p:nvSpPr>
          <p:cNvPr id="84" name="Text Box 94"/>
          <p:cNvSpPr txBox="1">
            <a:spLocks noChangeArrowheads="1"/>
          </p:cNvSpPr>
          <p:nvPr/>
        </p:nvSpPr>
        <p:spPr bwMode="auto">
          <a:xfrm>
            <a:off x="5878513" y="5399088"/>
            <a:ext cx="1077912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Databases</a:t>
            </a: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5051425" y="5334000"/>
            <a:ext cx="846138" cy="37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5000"/>
              </a:spcBef>
            </a:pPr>
            <a:r>
              <a:rPr lang="en-US" sz="1100" b="1" dirty="0">
                <a:solidFill>
                  <a:srgbClr val="404040"/>
                </a:solidFill>
              </a:rPr>
              <a:t>Identity</a:t>
            </a:r>
            <a:br>
              <a:rPr lang="en-US" sz="1100" b="1" dirty="0">
                <a:solidFill>
                  <a:srgbClr val="404040"/>
                </a:solidFill>
              </a:rPr>
            </a:br>
            <a:r>
              <a:rPr lang="en-US" sz="1100" b="1" dirty="0">
                <a:solidFill>
                  <a:srgbClr val="404040"/>
                </a:solidFill>
              </a:rPr>
              <a:t>Sources</a:t>
            </a:r>
          </a:p>
        </p:txBody>
      </p:sp>
      <p:pic>
        <p:nvPicPr>
          <p:cNvPr id="24596" name="Picture 3" descr="\\.PSF\.Mac\Users\johngray\Clients (Local)\ArcSight\Rick Presentation\final images for presentation\funnel do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48200"/>
            <a:ext cx="9067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2362200" y="990600"/>
            <a:ext cx="46609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F9A8"/>
              </a:gs>
              <a:gs pos="100000">
                <a:srgbClr val="A5BC54"/>
              </a:gs>
            </a:gsLst>
            <a:lin ang="5400000"/>
          </a:gradFill>
          <a:ln w="9525">
            <a:solidFill>
              <a:srgbClr val="9BAE5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Dashboards and Reports</a:t>
            </a: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2362200" y="1905000"/>
            <a:ext cx="1528763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FB1D8"/>
              </a:gs>
              <a:gs pos="100000">
                <a:srgbClr val="542F7F"/>
              </a:gs>
            </a:gsLst>
            <a:lin ang="5400000"/>
          </a:gradFill>
          <a:ln w="9525">
            <a:solidFill>
              <a:srgbClr val="53357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Regulations</a:t>
            </a: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3933825" y="1905000"/>
            <a:ext cx="1552575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FB1D8"/>
              </a:gs>
              <a:gs pos="100000">
                <a:srgbClr val="542F7F"/>
              </a:gs>
            </a:gsLst>
            <a:lin ang="5400000"/>
          </a:gradFill>
          <a:ln w="9525">
            <a:solidFill>
              <a:srgbClr val="53357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Frameworks</a:t>
            </a: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5518150" y="1905000"/>
            <a:ext cx="1504950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FB1D8"/>
              </a:gs>
              <a:gs pos="100000">
                <a:srgbClr val="542F7F"/>
              </a:gs>
            </a:gsLst>
            <a:lin ang="5400000"/>
          </a:gradFill>
          <a:ln w="9525">
            <a:solidFill>
              <a:srgbClr val="53357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Standards</a:t>
            </a:r>
          </a:p>
        </p:txBody>
      </p:sp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2362200" y="2362200"/>
            <a:ext cx="4660900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FB1D8"/>
              </a:gs>
              <a:gs pos="100000">
                <a:srgbClr val="542F7F"/>
              </a:gs>
            </a:gsLst>
            <a:lin ang="5400000"/>
          </a:gradFill>
          <a:ln w="9525">
            <a:solidFill>
              <a:srgbClr val="53357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Policy Management</a:t>
            </a: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2362200" y="2819400"/>
            <a:ext cx="2305050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FB1D8"/>
              </a:gs>
              <a:gs pos="100000">
                <a:srgbClr val="542F7F"/>
              </a:gs>
            </a:gsLst>
            <a:lin ang="5400000"/>
          </a:gradFill>
          <a:ln w="9525">
            <a:solidFill>
              <a:srgbClr val="53357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Control Standards</a:t>
            </a: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4724400" y="2819400"/>
            <a:ext cx="2298700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FB1D8"/>
              </a:gs>
              <a:gs pos="100000">
                <a:srgbClr val="542F7F"/>
              </a:gs>
            </a:gsLst>
            <a:lin ang="5400000"/>
          </a:gradFill>
          <a:ln w="9525">
            <a:solidFill>
              <a:srgbClr val="53357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Questionnaires</a:t>
            </a:r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2362200" y="3276600"/>
            <a:ext cx="4660900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F9A8"/>
              </a:gs>
              <a:gs pos="100000">
                <a:srgbClr val="A5BC54"/>
              </a:gs>
            </a:gsLst>
            <a:lin ang="5400000"/>
          </a:gradFill>
          <a:ln w="9525">
            <a:solidFill>
              <a:srgbClr val="9BAE5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Automated Control Testing &amp; Monitoring</a:t>
            </a: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2362200" y="4191000"/>
            <a:ext cx="4660900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F9A8"/>
              </a:gs>
              <a:gs pos="100000">
                <a:srgbClr val="A5BC54"/>
              </a:gs>
            </a:gsLst>
            <a:lin ang="5400000"/>
          </a:gradFill>
          <a:ln w="9525">
            <a:solidFill>
              <a:srgbClr val="9BAE5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Agent-less Connectors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33400" y="5295900"/>
            <a:ext cx="877888" cy="5715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SIEM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772400" y="5295900"/>
            <a:ext cx="877888" cy="571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IAM</a:t>
            </a: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2514600" y="1371600"/>
            <a:ext cx="669925" cy="33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A83"/>
              </a:gs>
              <a:gs pos="100000">
                <a:srgbClr val="EEA800"/>
              </a:gs>
            </a:gsLst>
            <a:lin ang="5400000"/>
          </a:gradFill>
          <a:ln w="9525">
            <a:solidFill>
              <a:srgbClr val="D0990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 dirty="0">
                <a:solidFill>
                  <a:srgbClr val="404040"/>
                </a:solidFill>
                <a:latin typeface="Calibri (Body)" charset="0"/>
              </a:rPr>
              <a:t>Risks</a:t>
            </a:r>
          </a:p>
        </p:txBody>
      </p:sp>
      <p:sp>
        <p:nvSpPr>
          <p:cNvPr id="69" name="Rounded Rectangle 68"/>
          <p:cNvSpPr>
            <a:spLocks noChangeArrowheads="1"/>
          </p:cNvSpPr>
          <p:nvPr/>
        </p:nvSpPr>
        <p:spPr bwMode="auto">
          <a:xfrm>
            <a:off x="3260725" y="1371600"/>
            <a:ext cx="762000" cy="33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A83"/>
              </a:gs>
              <a:gs pos="100000">
                <a:srgbClr val="EEA800"/>
              </a:gs>
            </a:gsLst>
            <a:lin ang="5400000"/>
          </a:gradFill>
          <a:ln w="9525">
            <a:solidFill>
              <a:srgbClr val="D0990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 dirty="0">
                <a:solidFill>
                  <a:srgbClr val="404040"/>
                </a:solidFill>
                <a:latin typeface="Calibri (Body)" charset="0"/>
              </a:rPr>
              <a:t>Trends</a:t>
            </a:r>
          </a:p>
        </p:txBody>
      </p: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4098925" y="1371600"/>
            <a:ext cx="762000" cy="33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A83"/>
              </a:gs>
              <a:gs pos="100000">
                <a:srgbClr val="EEA800"/>
              </a:gs>
            </a:gsLst>
            <a:lin ang="5400000"/>
          </a:gradFill>
          <a:ln w="9525">
            <a:solidFill>
              <a:srgbClr val="D0990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 dirty="0">
                <a:solidFill>
                  <a:srgbClr val="404040"/>
                </a:solidFill>
                <a:latin typeface="Calibri (Body)" charset="0"/>
              </a:rPr>
              <a:t>Metrics</a:t>
            </a: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4937125" y="1371600"/>
            <a:ext cx="762000" cy="33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A83"/>
              </a:gs>
              <a:gs pos="100000">
                <a:srgbClr val="EEA800"/>
              </a:gs>
            </a:gsLst>
            <a:lin ang="5400000"/>
          </a:gradFill>
          <a:ln w="9525">
            <a:solidFill>
              <a:srgbClr val="D0990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 dirty="0">
                <a:solidFill>
                  <a:srgbClr val="404040"/>
                </a:solidFill>
                <a:latin typeface="Calibri (Body)" charset="0"/>
              </a:rPr>
              <a:t>ROI</a:t>
            </a:r>
          </a:p>
        </p:txBody>
      </p: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5802313" y="1371600"/>
            <a:ext cx="1055687" cy="33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A83"/>
              </a:gs>
              <a:gs pos="100000">
                <a:srgbClr val="EEA800"/>
              </a:gs>
            </a:gsLst>
            <a:lin ang="5400000"/>
          </a:gradFill>
          <a:ln w="9525">
            <a:solidFill>
              <a:srgbClr val="D0990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 dirty="0">
                <a:solidFill>
                  <a:srgbClr val="404040"/>
                </a:solidFill>
                <a:latin typeface="Calibri (Body)" charset="0"/>
              </a:rPr>
              <a:t>Compliance</a:t>
            </a:r>
          </a:p>
        </p:txBody>
      </p:sp>
      <p:sp>
        <p:nvSpPr>
          <p:cNvPr id="73" name="Rounded Rectangle 72"/>
          <p:cNvSpPr>
            <a:spLocks noChangeArrowheads="1"/>
          </p:cNvSpPr>
          <p:nvPr/>
        </p:nvSpPr>
        <p:spPr bwMode="auto">
          <a:xfrm>
            <a:off x="2362200" y="3733800"/>
            <a:ext cx="4660900" cy="411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F9A8"/>
              </a:gs>
              <a:gs pos="100000">
                <a:srgbClr val="A5BC54"/>
              </a:gs>
            </a:gsLst>
            <a:lin ang="5400000"/>
          </a:gradFill>
          <a:ln w="9525">
            <a:solidFill>
              <a:srgbClr val="9BAE5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0D0D0D"/>
                </a:solidFill>
                <a:latin typeface="Calibri" pitchFamily="34" charset="0"/>
                <a:ea typeface="Lucida Sans Unicode" pitchFamily="34" charset="0"/>
              </a:rPr>
              <a:t>Asset Model &amp; Classification</a:t>
            </a:r>
          </a:p>
        </p:txBody>
      </p:sp>
      <p:sp>
        <p:nvSpPr>
          <p:cNvPr id="38" name="Left Brace 37"/>
          <p:cNvSpPr/>
          <p:nvPr/>
        </p:nvSpPr>
        <p:spPr bwMode="auto">
          <a:xfrm>
            <a:off x="1924111" y="1006157"/>
            <a:ext cx="304800" cy="3565843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9" name="TextBox 38"/>
          <p:cNvSpPr txBox="1"/>
          <p:nvPr/>
        </p:nvSpPr>
        <p:spPr>
          <a:xfrm rot="16200000">
            <a:off x="-135067" y="2589024"/>
            <a:ext cx="35658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IT-GRC 2.0 = CAM + CCM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0" name="Right Brace 39"/>
          <p:cNvSpPr/>
          <p:nvPr/>
        </p:nvSpPr>
        <p:spPr bwMode="auto">
          <a:xfrm>
            <a:off x="7162800" y="1828800"/>
            <a:ext cx="304800" cy="14478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42" name="TextBox 41"/>
          <p:cNvSpPr txBox="1"/>
          <p:nvPr/>
        </p:nvSpPr>
        <p:spPr>
          <a:xfrm rot="5400000">
            <a:off x="7000845" y="2352645"/>
            <a:ext cx="14478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IT-GRC 1.0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qa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  <a:ea typeface="Lucida Sans Unicode" pitchFamily="-107" charset="-52"/>
            <a:cs typeface="Lucida Sans Unicode" pitchFamily="-107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  <a:ea typeface="Lucida Sans Unicode" pitchFamily="-107" charset="-52"/>
            <a:cs typeface="Lucida Sans Unicode" pitchFamily="-107" charset="-52"/>
          </a:defRPr>
        </a:defPPr>
      </a:lstStyle>
    </a:lnDef>
  </a:objectDefaults>
  <a:extraClrSchemeLst>
    <a:extraClrScheme>
      <a:clrScheme name="1_brinQ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inQ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inQ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inQ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inQ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inQ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inQ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inQ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inQ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inQ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inQ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inQ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Brinqa_template.pot</Template>
  <TotalTime>3027</TotalTime>
  <Words>2245</Words>
  <Application>Microsoft Office PowerPoint</Application>
  <PresentationFormat>On-screen Show (4:3)</PresentationFormat>
  <Paragraphs>336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brinqa</vt:lpstr>
      <vt:lpstr>Controls Automation and Monitoring</vt:lpstr>
      <vt:lpstr>Agenda</vt:lpstr>
      <vt:lpstr>Slide 3</vt:lpstr>
      <vt:lpstr>Controls Systems – Current State</vt:lpstr>
      <vt:lpstr>Slide 5</vt:lpstr>
      <vt:lpstr>Current State - Proficiencies</vt:lpstr>
      <vt:lpstr>Current State - Limitations</vt:lpstr>
      <vt:lpstr>Controls Systems - Future State</vt:lpstr>
      <vt:lpstr>Slide 9</vt:lpstr>
      <vt:lpstr>Future State - Benefits</vt:lpstr>
      <vt:lpstr>Use Cases</vt:lpstr>
      <vt:lpstr>Terminated User Accounts - Requirements</vt:lpstr>
      <vt:lpstr>Terminated User Accounts - Solution</vt:lpstr>
      <vt:lpstr>Terminated User Accounts - Solution</vt:lpstr>
      <vt:lpstr>Agent-less Connectivity</vt:lpstr>
      <vt:lpstr>Connector Data</vt:lpstr>
      <vt:lpstr>Terminated User Accounts - Solution</vt:lpstr>
      <vt:lpstr>Asset Repository</vt:lpstr>
      <vt:lpstr>Terminated User Accounts - Solution</vt:lpstr>
      <vt:lpstr>Asset Details</vt:lpstr>
      <vt:lpstr>Asset Key Control Metrics</vt:lpstr>
      <vt:lpstr>Terminated User Accounts - Solution</vt:lpstr>
      <vt:lpstr>Control Definition</vt:lpstr>
      <vt:lpstr>Control Mapping</vt:lpstr>
      <vt:lpstr>Terminated User Accounts - Solution</vt:lpstr>
      <vt:lpstr>Control Automation and Monitoring</vt:lpstr>
      <vt:lpstr>Terminated User Accounts - Solution</vt:lpstr>
      <vt:lpstr>Control Test &amp; Results</vt:lpstr>
      <vt:lpstr>Terminated User Accounts - Solution</vt:lpstr>
      <vt:lpstr>Reports and Dashboards</vt:lpstr>
      <vt:lpstr>Summary</vt:lpstr>
    </vt:vector>
  </TitlesOfParts>
  <Company>Sun Microsystems,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Brinqa IT-GRC </dc:title>
  <dc:creator>Amad Fida</dc:creator>
  <cp:lastModifiedBy>Amad Fida</cp:lastModifiedBy>
  <cp:revision>158</cp:revision>
  <cp:lastPrinted>2010-06-09T04:50:15Z</cp:lastPrinted>
  <dcterms:created xsi:type="dcterms:W3CDTF">2010-09-16T01:06:23Z</dcterms:created>
  <dcterms:modified xsi:type="dcterms:W3CDTF">2010-09-16T01:07:57Z</dcterms:modified>
</cp:coreProperties>
</file>